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74" r:id="rId2"/>
    <p:sldId id="257" r:id="rId3"/>
    <p:sldId id="263" r:id="rId4"/>
    <p:sldId id="258" r:id="rId5"/>
    <p:sldId id="271" r:id="rId6"/>
    <p:sldId id="259" r:id="rId7"/>
    <p:sldId id="262" r:id="rId8"/>
    <p:sldId id="260" r:id="rId9"/>
    <p:sldId id="261" r:id="rId10"/>
    <p:sldId id="265" r:id="rId11"/>
    <p:sldId id="27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1EE"/>
    <a:srgbClr val="FFFFFF"/>
    <a:srgbClr val="FAFCFC"/>
    <a:srgbClr val="B3DED4"/>
    <a:srgbClr val="2F6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12" autoAdjust="0"/>
    <p:restoredTop sz="94610"/>
  </p:normalViewPr>
  <p:slideViewPr>
    <p:cSldViewPr snapToGrid="0" snapToObjects="1">
      <p:cViewPr varScale="1">
        <p:scale>
          <a:sx n="84" d="100"/>
          <a:sy n="84" d="100"/>
        </p:scale>
        <p:origin x="359"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949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48955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259513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828800" y="1346835"/>
            <a:ext cx="10972800" cy="3630370"/>
          </a:xfrm>
        </p:spPr>
        <p:txBody>
          <a:bodyPr anchor="b">
            <a:normAutofit/>
          </a:bodyPr>
          <a:lstStyle>
            <a:lvl1pPr algn="ctr">
              <a:defRPr sz="792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828800" y="5264075"/>
            <a:ext cx="10972800" cy="1362635"/>
          </a:xfrm>
        </p:spPr>
        <p:txBody>
          <a:bodyPr>
            <a:normAutofit/>
          </a:bodyPr>
          <a:lstStyle>
            <a:lvl1pPr marL="0" indent="0" algn="ctr">
              <a:lnSpc>
                <a:spcPct val="120000"/>
              </a:lnSpc>
              <a:buNone/>
              <a:defRPr sz="2160" b="1" cap="all" spc="360" baseline="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4/18/2024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30727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pxhere.com/tr/photo/202020" TargetMode="Externa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144D20FB-43B0-DCEE-8505-DDEFCE6E51DE}"/>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200"/>
                    </a14:imgEffect>
                    <a14:imgEffect>
                      <a14:saturation sat="66000"/>
                    </a14:imgEffect>
                  </a14:imgLayer>
                </a14:imgProps>
              </a:ext>
            </a:extLst>
          </a:blip>
          <a:srcRect t="3823" b="2035"/>
          <a:stretch/>
        </p:blipFill>
        <p:spPr>
          <a:xfrm>
            <a:off x="24" y="12"/>
            <a:ext cx="14630376" cy="8229588"/>
          </a:xfrm>
          <a:prstGeom prst="rect">
            <a:avLst/>
          </a:prstGeom>
        </p:spPr>
      </p:pic>
      <p:sp>
        <p:nvSpPr>
          <p:cNvPr id="2" name="Metin kutusu 1">
            <a:extLst>
              <a:ext uri="{FF2B5EF4-FFF2-40B4-BE49-F238E27FC236}">
                <a16:creationId xmlns:a16="http://schemas.microsoft.com/office/drawing/2014/main" id="{9B60D86B-74A9-97C1-0734-E71CAB652F43}"/>
              </a:ext>
            </a:extLst>
          </p:cNvPr>
          <p:cNvSpPr txBox="1"/>
          <p:nvPr/>
        </p:nvSpPr>
        <p:spPr>
          <a:xfrm>
            <a:off x="751515" y="3071438"/>
            <a:ext cx="13127371" cy="2086725"/>
          </a:xfrm>
          <a:prstGeom prst="rect">
            <a:avLst/>
          </a:prstGeom>
          <a:noFill/>
        </p:spPr>
        <p:txBody>
          <a:bodyPr wrap="square" rtlCol="0" anchor="ctr">
            <a:spAutoFit/>
          </a:bodyPr>
          <a:lstStyle/>
          <a:p>
            <a:pPr algn="ctr"/>
            <a:r>
              <a:rPr lang="tr-TR" sz="6480" b="1" dirty="0">
                <a:effectLst>
                  <a:outerShdw blurRad="38100" dist="38100" dir="2700000" algn="tl">
                    <a:srgbClr val="000000">
                      <a:alpha val="43137"/>
                    </a:srgbClr>
                  </a:outerShdw>
                </a:effectLst>
                <a:latin typeface="Univers Condensed Light (Gövde)"/>
              </a:rPr>
              <a:t>ENDÜSTRİ MÜHENDİSLİĞİNDE SEÇİLMİŞ KONULAR I</a:t>
            </a:r>
          </a:p>
        </p:txBody>
      </p:sp>
      <p:sp>
        <p:nvSpPr>
          <p:cNvPr id="3" name="Metin kutusu 2">
            <a:extLst>
              <a:ext uri="{FF2B5EF4-FFF2-40B4-BE49-F238E27FC236}">
                <a16:creationId xmlns:a16="http://schemas.microsoft.com/office/drawing/2014/main" id="{92A5CBB4-0624-A2AF-E75A-C0807CDB9FE5}"/>
              </a:ext>
            </a:extLst>
          </p:cNvPr>
          <p:cNvSpPr txBox="1"/>
          <p:nvPr/>
        </p:nvSpPr>
        <p:spPr>
          <a:xfrm>
            <a:off x="1" y="6032162"/>
            <a:ext cx="7315200" cy="707886"/>
          </a:xfrm>
          <a:prstGeom prst="rect">
            <a:avLst/>
          </a:prstGeom>
          <a:noFill/>
        </p:spPr>
        <p:txBody>
          <a:bodyPr wrap="square" rtlCol="0" anchor="ctr">
            <a:spAutoFit/>
          </a:bodyPr>
          <a:lstStyle>
            <a:defPPr>
              <a:defRPr lang="tr-TR"/>
            </a:defPPr>
            <a:lvl1pPr>
              <a:defRPr sz="5400" b="1"/>
            </a:lvl1pPr>
          </a:lstStyle>
          <a:p>
            <a:pPr algn="ctr"/>
            <a:r>
              <a:rPr lang="tr-TR" sz="4000" spc="100" dirty="0">
                <a:effectLst>
                  <a:outerShdw blurRad="38100" dist="38100" dir="2700000" algn="tl">
                    <a:srgbClr val="000000">
                      <a:alpha val="43137"/>
                    </a:srgbClr>
                  </a:outerShdw>
                </a:effectLst>
                <a:latin typeface="Univers Condensed Light (Gövde)"/>
              </a:rPr>
              <a:t>EMRE GÖZÜOTLU</a:t>
            </a:r>
          </a:p>
        </p:txBody>
      </p:sp>
      <p:pic>
        <p:nvPicPr>
          <p:cNvPr id="4" name="Picture 2" descr="C:\Users\jussi\AppData\Local\Microsoft\Windows\INetCache\Content.MSO\931F4B29.tmp">
            <a:extLst>
              <a:ext uri="{FF2B5EF4-FFF2-40B4-BE49-F238E27FC236}">
                <a16:creationId xmlns:a16="http://schemas.microsoft.com/office/drawing/2014/main" id="{0321A2CC-6DCD-8D70-3068-90ACC2B5504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911" b="98661" l="2667" r="97333">
                        <a14:foregroundMark x1="49333" y1="21429" x2="10222" y2="62054"/>
                        <a14:foregroundMark x1="45778" y1="97768" x2="46222" y2="98214"/>
                        <a14:foregroundMark x1="45333" y1="97321" x2="45778" y2="97768"/>
                        <a14:foregroundMark x1="10222" y1="62054" x2="45333" y2="97321"/>
                        <a14:foregroundMark x1="49340" y1="96429" x2="90667" y2="72768"/>
                        <a14:foregroundMark x1="47782" y1="97321" x2="49340" y2="96429"/>
                        <a14:foregroundMark x1="47001" y1="97768" x2="47782" y2="97321"/>
                        <a14:foregroundMark x1="46222" y1="98214" x2="47001" y2="97768"/>
                        <a14:foregroundMark x1="90667" y1="72768" x2="79111" y2="24107"/>
                        <a14:foregroundMark x1="79111" y1="24107" x2="34222" y2="15179"/>
                        <a14:foregroundMark x1="34222" y1="15179" x2="10667" y2="65625"/>
                        <a14:foregroundMark x1="10667" y1="65625" x2="24000" y2="20089"/>
                        <a14:foregroundMark x1="24000" y1="20089" x2="63556" y2="12054"/>
                        <a14:foregroundMark x1="6667" y1="34821" x2="7556" y2="60714"/>
                        <a14:foregroundMark x1="3111" y1="49554" x2="3111" y2="49554"/>
                        <a14:foregroundMark x1="49778" y1="5357" x2="49778" y2="5357"/>
                        <a14:foregroundMark x1="49333" y1="94643" x2="49333" y2="94643"/>
                        <a14:foregroundMark x1="95111" y1="46875" x2="95111" y2="46875"/>
                        <a14:foregroundMark x1="55111" y1="96429" x2="55111" y2="96429"/>
                        <a14:foregroundMark x1="55111" y1="97768" x2="55111" y2="97768"/>
                        <a14:foregroundMark x1="52889" y1="97768" x2="52889" y2="97768"/>
                        <a14:foregroundMark x1="52889" y1="98661" x2="52889" y2="98661"/>
                        <a14:foregroundMark x1="55111" y1="95982" x2="52889" y2="98661"/>
                        <a14:foregroundMark x1="60000" y1="94643" x2="52444" y2="97321"/>
                        <a14:foregroundMark x1="97333" y1="51339" x2="97333" y2="51339"/>
                        <a14:backgroundMark x1="52444" y1="99107" x2="52444" y2="99107"/>
                      </a14:backgroundRemoval>
                    </a14:imgEffect>
                  </a14:imgLayer>
                </a14:imgProps>
              </a:ext>
              <a:ext uri="{28A0092B-C50C-407E-A947-70E740481C1C}">
                <a14:useLocalDpi xmlns:a14="http://schemas.microsoft.com/office/drawing/2010/main" val="0"/>
              </a:ext>
            </a:extLst>
          </a:blip>
          <a:srcRect/>
          <a:stretch>
            <a:fillRect/>
          </a:stretch>
        </p:blipFill>
        <p:spPr bwMode="auto">
          <a:xfrm>
            <a:off x="928680" y="977035"/>
            <a:ext cx="1121664" cy="1117854"/>
          </a:xfrm>
          <a:prstGeom prst="rect">
            <a:avLst/>
          </a:prstGeom>
          <a:noFill/>
          <a:ln>
            <a:noFill/>
          </a:ln>
        </p:spPr>
      </p:pic>
      <p:pic>
        <p:nvPicPr>
          <p:cNvPr id="5" name="Picture 3">
            <a:extLst>
              <a:ext uri="{FF2B5EF4-FFF2-40B4-BE49-F238E27FC236}">
                <a16:creationId xmlns:a16="http://schemas.microsoft.com/office/drawing/2014/main" id="{E12EEC74-BF32-58CF-CD53-45BC43495E7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876453" y="956437"/>
            <a:ext cx="1179598" cy="1179598"/>
          </a:xfrm>
          <a:prstGeom prst="rect">
            <a:avLst/>
          </a:prstGeom>
          <a:noFill/>
          <a:ln>
            <a:noFill/>
          </a:ln>
        </p:spPr>
      </p:pic>
      <p:sp>
        <p:nvSpPr>
          <p:cNvPr id="7" name="Metin kutusu 6">
            <a:extLst>
              <a:ext uri="{FF2B5EF4-FFF2-40B4-BE49-F238E27FC236}">
                <a16:creationId xmlns:a16="http://schemas.microsoft.com/office/drawing/2014/main" id="{9234098B-8AFF-B6C6-24F2-3BD7F0F3878C}"/>
              </a:ext>
            </a:extLst>
          </p:cNvPr>
          <p:cNvSpPr txBox="1"/>
          <p:nvPr/>
        </p:nvSpPr>
        <p:spPr>
          <a:xfrm>
            <a:off x="2905275" y="812450"/>
            <a:ext cx="8819850" cy="1446550"/>
          </a:xfrm>
          <a:prstGeom prst="rect">
            <a:avLst/>
          </a:prstGeom>
          <a:noFill/>
        </p:spPr>
        <p:txBody>
          <a:bodyPr wrap="square" rtlCol="0" anchor="ctr">
            <a:spAutoFit/>
          </a:bodyPr>
          <a:lstStyle>
            <a:defPPr>
              <a:defRPr lang="tr-TR"/>
            </a:defPPr>
            <a:lvl1pPr>
              <a:defRPr sz="5400" b="1"/>
            </a:lvl1pPr>
          </a:lstStyle>
          <a:p>
            <a:pPr algn="ctr"/>
            <a:r>
              <a:rPr lang="tr-TR" sz="4400" dirty="0">
                <a:latin typeface="Univers Condensed Light (Gövde)"/>
              </a:rPr>
              <a:t>İSTANBUL ÜNİVERSİTESİ – CERRAHPAŞA</a:t>
            </a:r>
          </a:p>
          <a:p>
            <a:pPr algn="ctr"/>
            <a:r>
              <a:rPr lang="tr-TR" sz="4400" dirty="0">
                <a:latin typeface="Univers Condensed Light (Gövde)"/>
              </a:rPr>
              <a:t>MÜHENDİSLİK FAKÜLTESİ</a:t>
            </a:r>
          </a:p>
        </p:txBody>
      </p:sp>
      <p:sp>
        <p:nvSpPr>
          <p:cNvPr id="6" name="Metin kutusu 5">
            <a:extLst>
              <a:ext uri="{FF2B5EF4-FFF2-40B4-BE49-F238E27FC236}">
                <a16:creationId xmlns:a16="http://schemas.microsoft.com/office/drawing/2014/main" id="{8B498774-CC1B-C468-6855-8DB5E50E2435}"/>
              </a:ext>
            </a:extLst>
          </p:cNvPr>
          <p:cNvSpPr txBox="1"/>
          <p:nvPr/>
        </p:nvSpPr>
        <p:spPr>
          <a:xfrm>
            <a:off x="7315200" y="6032162"/>
            <a:ext cx="7315200" cy="707886"/>
          </a:xfrm>
          <a:prstGeom prst="rect">
            <a:avLst/>
          </a:prstGeom>
          <a:noFill/>
        </p:spPr>
        <p:txBody>
          <a:bodyPr wrap="square" rtlCol="0" anchor="ctr">
            <a:spAutoFit/>
          </a:bodyPr>
          <a:lstStyle>
            <a:defPPr>
              <a:defRPr lang="tr-TR"/>
            </a:defPPr>
            <a:lvl1pPr>
              <a:defRPr sz="5400" b="1"/>
            </a:lvl1pPr>
          </a:lstStyle>
          <a:p>
            <a:pPr algn="ctr"/>
            <a:r>
              <a:rPr lang="tr-TR" sz="4000" spc="100" dirty="0">
                <a:effectLst>
                  <a:outerShdw blurRad="38100" dist="38100" dir="2700000" algn="tl">
                    <a:srgbClr val="000000">
                      <a:alpha val="43137"/>
                    </a:srgbClr>
                  </a:outerShdw>
                </a:effectLst>
                <a:latin typeface="Univers Condensed Light (Gövde)"/>
              </a:rPr>
              <a:t>KAAN KAYSERİLİ</a:t>
            </a:r>
          </a:p>
        </p:txBody>
      </p:sp>
    </p:spTree>
    <p:extLst>
      <p:ext uri="{BB962C8B-B14F-4D97-AF65-F5344CB8AC3E}">
        <p14:creationId xmlns:p14="http://schemas.microsoft.com/office/powerpoint/2010/main" val="298477138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553"/>
          </a:xfrm>
          <a:prstGeom prst="rect">
            <a:avLst/>
          </a:prstGeom>
          <a:solidFill>
            <a:srgbClr val="FFFFFF">
              <a:alpha val="65098"/>
            </a:srgbClr>
          </a:solidFill>
          <a:ln/>
        </p:spPr>
        <p:txBody>
          <a:bodyPr anchor="ctr"/>
          <a:lstStyle/>
          <a:p>
            <a:endParaRPr lang="tr-TR"/>
          </a:p>
        </p:txBody>
      </p:sp>
      <p:grpSp>
        <p:nvGrpSpPr>
          <p:cNvPr id="13" name="Grup 12">
            <a:extLst>
              <a:ext uri="{FF2B5EF4-FFF2-40B4-BE49-F238E27FC236}">
                <a16:creationId xmlns:a16="http://schemas.microsoft.com/office/drawing/2014/main" id="{776E07F1-EA20-9C27-2090-A865083EE0C2}"/>
              </a:ext>
            </a:extLst>
          </p:cNvPr>
          <p:cNvGrpSpPr/>
          <p:nvPr/>
        </p:nvGrpSpPr>
        <p:grpSpPr>
          <a:xfrm>
            <a:off x="1566601" y="894795"/>
            <a:ext cx="7376613" cy="6440010"/>
            <a:chOff x="1566601" y="2314385"/>
            <a:chExt cx="11497199" cy="4379714"/>
          </a:xfrm>
        </p:grpSpPr>
        <p:sp>
          <p:nvSpPr>
            <p:cNvPr id="5" name="Text 1"/>
            <p:cNvSpPr/>
            <p:nvPr/>
          </p:nvSpPr>
          <p:spPr>
            <a:xfrm>
              <a:off x="4695409" y="2314385"/>
              <a:ext cx="5239583" cy="654963"/>
            </a:xfrm>
            <a:prstGeom prst="rect">
              <a:avLst/>
            </a:prstGeom>
            <a:noFill/>
            <a:ln/>
          </p:spPr>
          <p:txBody>
            <a:bodyPr wrap="square" rtlCol="0" anchor="ctr"/>
            <a:lstStyle/>
            <a:p>
              <a:pPr algn="ctr">
                <a:lnSpc>
                  <a:spcPts val="5468"/>
                </a:lnSpc>
              </a:pPr>
              <a:r>
                <a:rPr lang="en-US" sz="4500" b="1" dirty="0" err="1">
                  <a:solidFill>
                    <a:srgbClr val="312F2B"/>
                  </a:solidFill>
                  <a:latin typeface="Bahnschrift" panose="020B0502040204020203" pitchFamily="34" charset="0"/>
                  <a:ea typeface="Gelasio" pitchFamily="34" charset="-122"/>
                </a:rPr>
                <a:t>SONUÇ</a:t>
              </a:r>
              <a:endParaRPr lang="en-US" sz="4500" b="1" dirty="0">
                <a:solidFill>
                  <a:srgbClr val="312F2B"/>
                </a:solidFill>
                <a:latin typeface="Bahnschrift" panose="020B0502040204020203" pitchFamily="34" charset="0"/>
                <a:ea typeface="Gelasio" pitchFamily="34" charset="-122"/>
              </a:endParaRPr>
            </a:p>
          </p:txBody>
        </p:sp>
        <p:grpSp>
          <p:nvGrpSpPr>
            <p:cNvPr id="11" name="Grup 10">
              <a:extLst>
                <a:ext uri="{FF2B5EF4-FFF2-40B4-BE49-F238E27FC236}">
                  <a16:creationId xmlns:a16="http://schemas.microsoft.com/office/drawing/2014/main" id="{A97A7EE8-906B-D1AC-578D-A0C006C1B363}"/>
                </a:ext>
              </a:extLst>
            </p:cNvPr>
            <p:cNvGrpSpPr/>
            <p:nvPr/>
          </p:nvGrpSpPr>
          <p:grpSpPr>
            <a:xfrm>
              <a:off x="1566601" y="3205092"/>
              <a:ext cx="11497199" cy="3489007"/>
              <a:chOff x="1566601" y="4165283"/>
              <a:chExt cx="11497199" cy="3489007"/>
            </a:xfrm>
          </p:grpSpPr>
          <p:sp>
            <p:nvSpPr>
              <p:cNvPr id="6" name="Text 2"/>
              <p:cNvSpPr/>
              <p:nvPr/>
            </p:nvSpPr>
            <p:spPr>
              <a:xfrm>
                <a:off x="1566601" y="4165283"/>
                <a:ext cx="11497199" cy="1005840"/>
              </a:xfrm>
              <a:prstGeom prst="rect">
                <a:avLst/>
              </a:prstGeom>
              <a:noFill/>
              <a:ln/>
            </p:spPr>
            <p:txBody>
              <a:bodyPr wrap="square" rtlCol="0" anchor="ctr"/>
              <a:lstStyle/>
              <a:p>
                <a:pPr marL="0" indent="0">
                  <a:lnSpc>
                    <a:spcPts val="2640"/>
                  </a:lnSpc>
                  <a:buNone/>
                </a:pPr>
                <a:r>
                  <a:rPr lang="en-US" dirty="0">
                    <a:solidFill>
                      <a:srgbClr val="272525"/>
                    </a:solidFill>
                    <a:latin typeface="Lato" pitchFamily="34" charset="0"/>
                    <a:ea typeface="Lato" pitchFamily="34" charset="-122"/>
                    <a:cs typeface="Lato" pitchFamily="34" charset="-120"/>
                  </a:rPr>
                  <a:t>Sezgisel optimizasyon, zorlu problemlerin etkin çözümleri için güçlü ve esnek bir yaklaşımdır. Genetik Algoritmalar, Parçacık Sürü Optimizasyonu, Benzetimli Tavlama ve diğer teknikler, gerçek dünya uygulamalarında giderek daha fazla kullanılmaktadır.</a:t>
                </a:r>
                <a:endParaRPr lang="en-US" dirty="0"/>
              </a:p>
            </p:txBody>
          </p:sp>
          <p:sp>
            <p:nvSpPr>
              <p:cNvPr id="7" name="Text 3"/>
              <p:cNvSpPr/>
              <p:nvPr/>
            </p:nvSpPr>
            <p:spPr>
              <a:xfrm>
                <a:off x="1566601" y="5406866"/>
                <a:ext cx="11497199" cy="1341120"/>
              </a:xfrm>
              <a:prstGeom prst="rect">
                <a:avLst/>
              </a:prstGeom>
              <a:noFill/>
              <a:ln/>
            </p:spPr>
            <p:txBody>
              <a:bodyPr wrap="square" rtlCol="0" anchor="ctr"/>
              <a:lstStyle/>
              <a:p>
                <a:pPr marL="0" indent="0">
                  <a:lnSpc>
                    <a:spcPts val="2640"/>
                  </a:lnSpc>
                  <a:buNone/>
                </a:pPr>
                <a:r>
                  <a:rPr lang="en-US" dirty="0">
                    <a:solidFill>
                      <a:srgbClr val="272525"/>
                    </a:solidFill>
                    <a:latin typeface="Lato" pitchFamily="34" charset="0"/>
                    <a:ea typeface="Lato" pitchFamily="34" charset="-122"/>
                    <a:cs typeface="Lato" pitchFamily="34" charset="-120"/>
                  </a:rPr>
                  <a:t>Bu sunumda, sezgisel optimizasyonun temellerini, çeşitli algoritma türlerini ve özellikle Genetik Algoritma'yı inceledik. Genetik Algoritma ile n vezir probleminin çözümünü gösterdik ve algoritma parametrelerinin etkisini irdeledik. Ayrıca, sezgisel optimizasyonun geniş uygulama alanlarına ve gelecekteki eğilimlerine değindik.</a:t>
                </a:r>
                <a:endParaRPr lang="en-US" dirty="0"/>
              </a:p>
            </p:txBody>
          </p:sp>
          <p:sp>
            <p:nvSpPr>
              <p:cNvPr id="8" name="Text 4"/>
              <p:cNvSpPr/>
              <p:nvPr/>
            </p:nvSpPr>
            <p:spPr>
              <a:xfrm>
                <a:off x="1566601" y="6983730"/>
                <a:ext cx="11497199" cy="670560"/>
              </a:xfrm>
              <a:prstGeom prst="rect">
                <a:avLst/>
              </a:prstGeom>
              <a:noFill/>
              <a:ln/>
            </p:spPr>
            <p:txBody>
              <a:bodyPr wrap="square" rtlCol="0" anchor="ctr"/>
              <a:lstStyle/>
              <a:p>
                <a:pPr marL="0" indent="0">
                  <a:lnSpc>
                    <a:spcPts val="2640"/>
                  </a:lnSpc>
                  <a:buNone/>
                </a:pPr>
                <a:r>
                  <a:rPr lang="en-US" dirty="0">
                    <a:solidFill>
                      <a:srgbClr val="272525"/>
                    </a:solidFill>
                    <a:latin typeface="Lato" pitchFamily="34" charset="0"/>
                    <a:ea typeface="Lato" pitchFamily="34" charset="-122"/>
                    <a:cs typeface="Lato" pitchFamily="34" charset="-120"/>
                  </a:rPr>
                  <a:t>Sezgisel optimizasyon, karmaşık problemlerin çözümüne yönelik güçlü, esnek ve etkin bir yaklaşımdır. Bu alan, giderek daha fazla önem kazanacak ve gelecekte daha da gelişecektir.</a:t>
                </a:r>
                <a:endParaRPr lang="en-US" dirty="0"/>
              </a:p>
            </p:txBody>
          </p:sp>
        </p:grpSp>
      </p:grpSp>
      <p:grpSp>
        <p:nvGrpSpPr>
          <p:cNvPr id="15" name="Grup 14">
            <a:extLst>
              <a:ext uri="{FF2B5EF4-FFF2-40B4-BE49-F238E27FC236}">
                <a16:creationId xmlns:a16="http://schemas.microsoft.com/office/drawing/2014/main" id="{64A16042-2A8F-010A-1335-5D8C88C7A0EC}"/>
              </a:ext>
            </a:extLst>
          </p:cNvPr>
          <p:cNvGrpSpPr/>
          <p:nvPr/>
        </p:nvGrpSpPr>
        <p:grpSpPr>
          <a:xfrm>
            <a:off x="9915487" y="2520047"/>
            <a:ext cx="4120586" cy="3189505"/>
            <a:chOff x="-174791" y="223100"/>
            <a:chExt cx="4120586" cy="3189505"/>
          </a:xfrm>
        </p:grpSpPr>
        <p:pic>
          <p:nvPicPr>
            <p:cNvPr id="14" name="Resim 13" descr="kalıp, desen, düzen, grafik, piksel, tasarım içeren bir resim&#10;&#10;Açıklama otomatik olarak oluşturuldu">
              <a:extLst>
                <a:ext uri="{FF2B5EF4-FFF2-40B4-BE49-F238E27FC236}">
                  <a16:creationId xmlns:a16="http://schemas.microsoft.com/office/drawing/2014/main" id="{D383E64C-F9B0-D6AE-19B3-F1323E7E8DB4}"/>
                </a:ext>
              </a:extLst>
            </p:cNvPr>
            <p:cNvPicPr>
              <a:picLocks noChangeAspect="1"/>
            </p:cNvPicPr>
            <p:nvPr/>
          </p:nvPicPr>
          <p:blipFill rotWithShape="1">
            <a:blip r:embed="rId4"/>
            <a:srcRect l="16446" r="16245"/>
            <a:stretch/>
          </p:blipFill>
          <p:spPr>
            <a:xfrm>
              <a:off x="535855" y="901365"/>
              <a:ext cx="2705057" cy="2511240"/>
            </a:xfrm>
            <a:prstGeom prst="rect">
              <a:avLst/>
            </a:prstGeom>
          </p:spPr>
        </p:pic>
        <p:sp>
          <p:nvSpPr>
            <p:cNvPr id="16" name="Metin kutusu 15">
              <a:extLst>
                <a:ext uri="{FF2B5EF4-FFF2-40B4-BE49-F238E27FC236}">
                  <a16:creationId xmlns:a16="http://schemas.microsoft.com/office/drawing/2014/main" id="{829EC290-C04A-C78C-B0F1-3482439A0F49}"/>
                </a:ext>
              </a:extLst>
            </p:cNvPr>
            <p:cNvSpPr txBox="1"/>
            <p:nvPr/>
          </p:nvSpPr>
          <p:spPr>
            <a:xfrm>
              <a:off x="-174791" y="223100"/>
              <a:ext cx="4120586" cy="707886"/>
            </a:xfrm>
            <a:prstGeom prst="rect">
              <a:avLst/>
            </a:prstGeom>
            <a:noFill/>
          </p:spPr>
          <p:txBody>
            <a:bodyPr wrap="square" rtlCol="0" anchor="ctr">
              <a:spAutoFit/>
            </a:bodyPr>
            <a:lstStyle>
              <a:defPPr>
                <a:defRPr lang="tr-TR"/>
              </a:defPPr>
              <a:lvl1pPr>
                <a:defRPr sz="5400" b="1"/>
              </a:lvl1pPr>
            </a:lstStyle>
            <a:p>
              <a:pPr algn="ctr"/>
              <a:r>
                <a:rPr lang="tr-TR" sz="4000" b="0" dirty="0">
                  <a:latin typeface="Bahnschrift" panose="020B0502040204020203" pitchFamily="34" charset="0"/>
                </a:rPr>
                <a:t>C# KODU İÇİN</a:t>
              </a:r>
            </a:p>
          </p:txBody>
        </p:sp>
      </p:gr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553"/>
          </a:xfrm>
          <a:prstGeom prst="rect">
            <a:avLst/>
          </a:prstGeom>
          <a:solidFill>
            <a:srgbClr val="FFFFFF">
              <a:alpha val="54902"/>
            </a:srgbClr>
          </a:solidFill>
          <a:ln/>
        </p:spPr>
        <p:txBody>
          <a:bodyPr anchor="ctr"/>
          <a:lstStyle/>
          <a:p>
            <a:endParaRPr lang="tr-TR">
              <a:solidFill>
                <a:srgbClr val="F1F1EE"/>
              </a:solidFill>
            </a:endParaRPr>
          </a:p>
        </p:txBody>
      </p:sp>
      <p:sp>
        <p:nvSpPr>
          <p:cNvPr id="5" name="Text 1"/>
          <p:cNvSpPr/>
          <p:nvPr/>
        </p:nvSpPr>
        <p:spPr>
          <a:xfrm>
            <a:off x="4706157" y="2974626"/>
            <a:ext cx="5218086" cy="2280349"/>
          </a:xfrm>
          <a:prstGeom prst="rect">
            <a:avLst/>
          </a:prstGeom>
          <a:noFill/>
          <a:ln/>
        </p:spPr>
        <p:txBody>
          <a:bodyPr wrap="square" rtlCol="0" anchor="ctr"/>
          <a:lstStyle/>
          <a:p>
            <a:pPr algn="ctr">
              <a:lnSpc>
                <a:spcPts val="5468"/>
              </a:lnSpc>
            </a:pPr>
            <a:r>
              <a:rPr lang="tr-TR" sz="4800" b="1" dirty="0">
                <a:solidFill>
                  <a:srgbClr val="312F2B"/>
                </a:solidFill>
                <a:latin typeface="Bahnschrift" panose="020B0502040204020203" pitchFamily="34" charset="0"/>
                <a:ea typeface="Gelasio" pitchFamily="34" charset="-122"/>
              </a:rPr>
              <a:t>BİZİ DİNLEDİĞİNİZ İÇİN TEŞEKKÜR EDERİZ.</a:t>
            </a:r>
            <a:endParaRPr lang="en-US" sz="4800" b="1" dirty="0">
              <a:solidFill>
                <a:srgbClr val="312F2B"/>
              </a:solidFill>
              <a:latin typeface="Bahnschrift" panose="020B0502040204020203" pitchFamily="34" charset="0"/>
              <a:ea typeface="Gelasio" pitchFamily="34" charset="-122"/>
            </a:endParaRPr>
          </a:p>
        </p:txBody>
      </p:sp>
      <p:sp>
        <p:nvSpPr>
          <p:cNvPr id="4" name="Metin kutusu 3">
            <a:extLst>
              <a:ext uri="{FF2B5EF4-FFF2-40B4-BE49-F238E27FC236}">
                <a16:creationId xmlns:a16="http://schemas.microsoft.com/office/drawing/2014/main" id="{339A6A11-FFD2-95A1-0442-05F645757534}"/>
              </a:ext>
            </a:extLst>
          </p:cNvPr>
          <p:cNvSpPr txBox="1"/>
          <p:nvPr/>
        </p:nvSpPr>
        <p:spPr>
          <a:xfrm>
            <a:off x="10278313" y="7290214"/>
            <a:ext cx="4120586" cy="707886"/>
          </a:xfrm>
          <a:prstGeom prst="rect">
            <a:avLst/>
          </a:prstGeom>
          <a:noFill/>
        </p:spPr>
        <p:txBody>
          <a:bodyPr wrap="square" rtlCol="0" anchor="ctr">
            <a:spAutoFit/>
          </a:bodyPr>
          <a:lstStyle>
            <a:defPPr>
              <a:defRPr lang="tr-TR"/>
            </a:defPPr>
            <a:lvl1pPr>
              <a:defRPr sz="5400" b="1"/>
            </a:lvl1pPr>
          </a:lstStyle>
          <a:p>
            <a:pPr algn="r"/>
            <a:r>
              <a:rPr lang="tr-TR" sz="4000" b="0" dirty="0">
                <a:latin typeface="Bahnschrift" panose="020B0502040204020203" pitchFamily="34" charset="0"/>
              </a:rPr>
              <a:t>KAAN KAYSERİLİ</a:t>
            </a:r>
          </a:p>
        </p:txBody>
      </p:sp>
      <p:sp>
        <p:nvSpPr>
          <p:cNvPr id="9" name="Metin kutusu 8">
            <a:extLst>
              <a:ext uri="{FF2B5EF4-FFF2-40B4-BE49-F238E27FC236}">
                <a16:creationId xmlns:a16="http://schemas.microsoft.com/office/drawing/2014/main" id="{BF81FC63-93B8-DD0B-184D-A0EABFE5A91C}"/>
              </a:ext>
            </a:extLst>
          </p:cNvPr>
          <p:cNvSpPr txBox="1"/>
          <p:nvPr/>
        </p:nvSpPr>
        <p:spPr>
          <a:xfrm>
            <a:off x="231500" y="7290214"/>
            <a:ext cx="4120586" cy="707886"/>
          </a:xfrm>
          <a:prstGeom prst="rect">
            <a:avLst/>
          </a:prstGeom>
          <a:noFill/>
        </p:spPr>
        <p:txBody>
          <a:bodyPr wrap="square" rtlCol="0" anchor="ctr">
            <a:spAutoFit/>
          </a:bodyPr>
          <a:lstStyle>
            <a:defPPr>
              <a:defRPr lang="tr-TR"/>
            </a:defPPr>
            <a:lvl1pPr>
              <a:defRPr sz="5400" b="1"/>
            </a:lvl1pPr>
          </a:lstStyle>
          <a:p>
            <a:pPr algn="r"/>
            <a:r>
              <a:rPr lang="tr-TR" sz="4000" b="0" dirty="0">
                <a:latin typeface="Bahnschrift" panose="020B0502040204020203" pitchFamily="34" charset="0"/>
              </a:rPr>
              <a:t>EMRE GÖZÜOTLU</a:t>
            </a:r>
          </a:p>
        </p:txBody>
      </p:sp>
    </p:spTree>
    <p:extLst>
      <p:ext uri="{BB962C8B-B14F-4D97-AF65-F5344CB8AC3E}">
        <p14:creationId xmlns:p14="http://schemas.microsoft.com/office/powerpoint/2010/main" val="168069955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8" name="Picture 61">
            <a:extLst>
              <a:ext uri="{FF2B5EF4-FFF2-40B4-BE49-F238E27FC236}">
                <a16:creationId xmlns:a16="http://schemas.microsoft.com/office/drawing/2014/main" id="{346C26DE-252E-F8DE-511F-0D393BC358D2}"/>
              </a:ext>
            </a:extLst>
          </p:cNvPr>
          <p:cNvPicPr>
            <a:picLocks noChangeAspect="1"/>
          </p:cNvPicPr>
          <p:nvPr/>
        </p:nvPicPr>
        <p:blipFill rotWithShape="1">
          <a:blip r:embed="rId3"/>
          <a:srcRect t="3823" b="2035"/>
          <a:stretch/>
        </p:blipFill>
        <p:spPr>
          <a:xfrm>
            <a:off x="24" y="12"/>
            <a:ext cx="14630376" cy="8229588"/>
          </a:xfrm>
          <a:prstGeom prst="rect">
            <a:avLst/>
          </a:prstGeom>
        </p:spPr>
      </p:pic>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65098"/>
            </a:srgbClr>
          </a:solidFill>
          <a:ln/>
        </p:spPr>
        <p:txBody>
          <a:bodyPr/>
          <a:lstStyle/>
          <a:p>
            <a:endParaRPr lang="tr-TR"/>
          </a:p>
        </p:txBody>
      </p:sp>
      <p:pic>
        <p:nvPicPr>
          <p:cNvPr id="4" name="Image 1"/>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7200"/>
                    </a14:imgEffect>
                    <a14:imgEffect>
                      <a14:saturation sat="66000"/>
                    </a14:imgEffect>
                  </a14:imgLayer>
                </a14:imgProps>
              </a:ext>
            </a:extLst>
          </a:blip>
          <a:srcRect l="58604"/>
          <a:stretch/>
        </p:blipFill>
        <p:spPr>
          <a:xfrm>
            <a:off x="8573984" y="0"/>
            <a:ext cx="6056416" cy="8229600"/>
          </a:xfrm>
          <a:prstGeom prst="rect">
            <a:avLst/>
          </a:prstGeom>
        </p:spPr>
      </p:pic>
      <p:sp>
        <p:nvSpPr>
          <p:cNvPr id="5" name="Text 1"/>
          <p:cNvSpPr/>
          <p:nvPr/>
        </p:nvSpPr>
        <p:spPr>
          <a:xfrm>
            <a:off x="548191" y="1529478"/>
            <a:ext cx="7477601" cy="1577770"/>
          </a:xfrm>
          <a:prstGeom prst="rect">
            <a:avLst/>
          </a:prstGeom>
          <a:noFill/>
          <a:ln/>
        </p:spPr>
        <p:txBody>
          <a:bodyPr wrap="square" rtlCol="0" anchor="ctr"/>
          <a:lstStyle/>
          <a:p>
            <a:pPr marL="0" indent="0" algn="ctr">
              <a:lnSpc>
                <a:spcPts val="5468"/>
              </a:lnSpc>
              <a:buNone/>
            </a:pPr>
            <a:r>
              <a:rPr lang="tr-TR" sz="4500" b="1" dirty="0">
                <a:latin typeface="Bahnschrift" panose="020B0502040204020203" pitchFamily="34" charset="0"/>
                <a:ea typeface="Gelasio" pitchFamily="34" charset="-122"/>
              </a:rPr>
              <a:t>SEZGİSEL </a:t>
            </a:r>
            <a:r>
              <a:rPr lang="tr-TR" sz="4500" b="1" dirty="0" err="1">
                <a:latin typeface="Bahnschrift" panose="020B0502040204020203" pitchFamily="34" charset="0"/>
                <a:ea typeface="Gelasio" pitchFamily="34" charset="-122"/>
              </a:rPr>
              <a:t>OPTİMASYON</a:t>
            </a:r>
            <a:r>
              <a:rPr lang="tr-TR" sz="4500" b="1" dirty="0">
                <a:latin typeface="Bahnschrift" panose="020B0502040204020203" pitchFamily="34" charset="0"/>
                <a:ea typeface="Gelasio" pitchFamily="34" charset="-122"/>
              </a:rPr>
              <a:t> NEDİR?</a:t>
            </a:r>
            <a:endParaRPr lang="en-US" sz="4500" b="1" dirty="0">
              <a:latin typeface="Bahnschrift" panose="020B0502040204020203" pitchFamily="34" charset="0"/>
            </a:endParaRPr>
          </a:p>
        </p:txBody>
      </p:sp>
      <p:sp>
        <p:nvSpPr>
          <p:cNvPr id="6" name="Text 2"/>
          <p:cNvSpPr/>
          <p:nvPr/>
        </p:nvSpPr>
        <p:spPr>
          <a:xfrm>
            <a:off x="548192" y="3251478"/>
            <a:ext cx="7477601" cy="1882690"/>
          </a:xfrm>
          <a:prstGeom prst="rect">
            <a:avLst/>
          </a:prstGeom>
          <a:noFill/>
          <a:ln/>
        </p:spPr>
        <p:txBody>
          <a:bodyPr wrap="square" rtlCol="0" anchor="ctr"/>
          <a:lstStyle/>
          <a:p>
            <a:pPr marL="0" indent="0">
              <a:lnSpc>
                <a:spcPts val="2799"/>
              </a:lnSpc>
              <a:buNone/>
            </a:pPr>
            <a:r>
              <a:rPr lang="tr-TR" dirty="0">
                <a:solidFill>
                  <a:schemeClr val="tx1">
                    <a:lumMod val="95000"/>
                    <a:lumOff val="5000"/>
                  </a:schemeClr>
                </a:solidFill>
                <a:latin typeface="Lato" pitchFamily="34" charset="0"/>
                <a:ea typeface="Lato" pitchFamily="34" charset="-122"/>
                <a:cs typeface="Lato" pitchFamily="34" charset="-120"/>
              </a:rPr>
              <a:t>Sezgisel optimizasyon, matematiksel ve bilgisayar tabanlı teknikler kullanarak, karmaşık problemlerin en uygun çözümlerini bulmaya odaklanan bir alandır. Geleneksel optimizasyon yöntemleri, problemlerin yapısı ve sınırları ile sınırlıyken, sezgisel optimizasyon algoritmaları, daha esnek ve uyarlanabilir çözümler sunabilir.</a:t>
            </a:r>
            <a:endParaRPr lang="tr-TR" dirty="0">
              <a:solidFill>
                <a:schemeClr val="tx1">
                  <a:lumMod val="95000"/>
                  <a:lumOff val="5000"/>
                </a:schemeClr>
              </a:solidFill>
            </a:endParaRPr>
          </a:p>
        </p:txBody>
      </p:sp>
      <p:sp>
        <p:nvSpPr>
          <p:cNvPr id="7" name="Text 3"/>
          <p:cNvSpPr/>
          <p:nvPr/>
        </p:nvSpPr>
        <p:spPr>
          <a:xfrm>
            <a:off x="548192" y="5278398"/>
            <a:ext cx="7477601" cy="1882690"/>
          </a:xfrm>
          <a:prstGeom prst="rect">
            <a:avLst/>
          </a:prstGeom>
          <a:noFill/>
          <a:ln/>
        </p:spPr>
        <p:txBody>
          <a:bodyPr wrap="square" rtlCol="0" anchor="ctr"/>
          <a:lstStyle/>
          <a:p>
            <a:pPr marL="0" indent="0">
              <a:lnSpc>
                <a:spcPts val="2799"/>
              </a:lnSpc>
              <a:buNone/>
            </a:pPr>
            <a:r>
              <a:rPr lang="en-US" dirty="0">
                <a:latin typeface="Lato" pitchFamily="34" charset="0"/>
                <a:ea typeface="Lato" pitchFamily="34" charset="-122"/>
                <a:cs typeface="Lato" pitchFamily="34" charset="-120"/>
              </a:rPr>
              <a:t>Sezgisel optimizasyon, özellikle doğrusal olmayan, </a:t>
            </a:r>
            <a:r>
              <a:rPr lang="tr-TR" dirty="0">
                <a:latin typeface="Lato" pitchFamily="34" charset="0"/>
                <a:ea typeface="Lato" pitchFamily="34" charset="-122"/>
                <a:cs typeface="Lato" pitchFamily="34" charset="-120"/>
              </a:rPr>
              <a:t>karmaşık</a:t>
            </a:r>
            <a:r>
              <a:rPr lang="en-US" dirty="0">
                <a:latin typeface="Lato" pitchFamily="34" charset="0"/>
                <a:ea typeface="Lato" pitchFamily="34" charset="-122"/>
                <a:cs typeface="Lato" pitchFamily="34" charset="-120"/>
              </a:rPr>
              <a:t>, çok değişkenli ve birden fazla amaca sahip problemlerde kullanışlıdır. Üretim planlama, rotalama, zamanlama, kaynak dağıtımı, finansal portföy oluşturma ve birçok mühendislik problemi gibi geniş bir uygulama alanına sahiptir.</a:t>
            </a:r>
            <a:endParaRPr lang="en-US" dirty="0"/>
          </a:p>
        </p:txBody>
      </p:sp>
      <p:sp>
        <p:nvSpPr>
          <p:cNvPr id="9" name="Text 1">
            <a:extLst>
              <a:ext uri="{FF2B5EF4-FFF2-40B4-BE49-F238E27FC236}">
                <a16:creationId xmlns:a16="http://schemas.microsoft.com/office/drawing/2014/main" id="{254DE5BD-22C5-3B23-60DD-42369510414C}"/>
              </a:ext>
            </a:extLst>
          </p:cNvPr>
          <p:cNvSpPr/>
          <p:nvPr/>
        </p:nvSpPr>
        <p:spPr>
          <a:xfrm>
            <a:off x="8573984" y="2173185"/>
            <a:ext cx="6056392" cy="3677622"/>
          </a:xfrm>
          <a:prstGeom prst="rect">
            <a:avLst/>
          </a:prstGeom>
          <a:noFill/>
          <a:ln/>
        </p:spPr>
        <p:txBody>
          <a:bodyPr wrap="square" rtlCol="0" anchor="ctr"/>
          <a:lstStyle/>
          <a:p>
            <a:pPr marL="0" indent="0" algn="ctr">
              <a:lnSpc>
                <a:spcPts val="5468"/>
              </a:lnSpc>
              <a:buNone/>
            </a:pPr>
            <a:r>
              <a:rPr lang="tr-TR" sz="4800" b="1" dirty="0" err="1">
                <a:ln w="12700">
                  <a:solidFill>
                    <a:srgbClr val="FAFCFC"/>
                  </a:solidFill>
                </a:ln>
                <a:solidFill>
                  <a:srgbClr val="2F6656"/>
                </a:solidFill>
                <a:latin typeface="Arial" panose="020B0604020202020204" pitchFamily="34" charset="0"/>
                <a:ea typeface="Gelasio" pitchFamily="34" charset="-122"/>
                <a:cs typeface="Arial" panose="020B0604020202020204" pitchFamily="34" charset="0"/>
              </a:rPr>
              <a:t>HEURISTIC</a:t>
            </a:r>
            <a:br>
              <a:rPr lang="tr-TR" sz="4800" b="1" dirty="0">
                <a:ln w="12700">
                  <a:solidFill>
                    <a:srgbClr val="FAFCFC"/>
                  </a:solidFill>
                </a:ln>
                <a:solidFill>
                  <a:srgbClr val="2F6656"/>
                </a:solidFill>
                <a:latin typeface="Arial" panose="020B0604020202020204" pitchFamily="34" charset="0"/>
                <a:ea typeface="Gelasio" pitchFamily="34" charset="-122"/>
                <a:cs typeface="Arial" panose="020B0604020202020204" pitchFamily="34" charset="0"/>
              </a:rPr>
            </a:br>
            <a:r>
              <a:rPr lang="tr-TR" sz="4800" b="1" dirty="0" err="1">
                <a:ln w="12700">
                  <a:solidFill>
                    <a:srgbClr val="FAFCFC"/>
                  </a:solidFill>
                </a:ln>
                <a:solidFill>
                  <a:srgbClr val="2F6656"/>
                </a:solidFill>
                <a:latin typeface="Arial" panose="020B0604020202020204" pitchFamily="34" charset="0"/>
                <a:ea typeface="Gelasio" pitchFamily="34" charset="-122"/>
                <a:cs typeface="Arial" panose="020B0604020202020204" pitchFamily="34" charset="0"/>
              </a:rPr>
              <a:t>OPTIMIZATION</a:t>
            </a:r>
            <a:endParaRPr lang="en-US" sz="4800" b="1" dirty="0">
              <a:ln w="12700">
                <a:solidFill>
                  <a:srgbClr val="FAFCFC"/>
                </a:solidFill>
              </a:ln>
              <a:solidFill>
                <a:srgbClr val="2F6656"/>
              </a:solidFill>
              <a:latin typeface="Arial" panose="020B0604020202020204" pitchFamily="34" charset="0"/>
              <a:cs typeface="Arial" panose="020B0604020202020204" pitchFamily="34" charset="0"/>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758" y="0"/>
            <a:ext cx="14630400" cy="8229600"/>
          </a:xfrm>
          <a:prstGeom prst="rect">
            <a:avLst/>
          </a:prstGeom>
          <a:solidFill>
            <a:srgbClr val="FFFFFF">
              <a:alpha val="65098"/>
            </a:srgbClr>
          </a:solidFill>
          <a:ln/>
        </p:spPr>
        <p:txBody>
          <a:bodyPr/>
          <a:lstStyle/>
          <a:p>
            <a:endParaRPr lang="tr-TR"/>
          </a:p>
        </p:txBody>
      </p:sp>
      <p:sp>
        <p:nvSpPr>
          <p:cNvPr id="4" name="Text 1"/>
          <p:cNvSpPr/>
          <p:nvPr/>
        </p:nvSpPr>
        <p:spPr>
          <a:xfrm>
            <a:off x="1080656" y="198405"/>
            <a:ext cx="12469089" cy="1330033"/>
          </a:xfrm>
          <a:prstGeom prst="rect">
            <a:avLst/>
          </a:prstGeom>
          <a:noFill/>
          <a:ln/>
        </p:spPr>
        <p:txBody>
          <a:bodyPr wrap="square" rtlCol="0" anchor="ctr"/>
          <a:lstStyle/>
          <a:p>
            <a:pPr algn="ctr">
              <a:lnSpc>
                <a:spcPts val="5468"/>
              </a:lnSpc>
            </a:pPr>
            <a:r>
              <a:rPr lang="en-US" sz="4500" b="1" dirty="0" err="1">
                <a:solidFill>
                  <a:srgbClr val="312F2B"/>
                </a:solidFill>
                <a:latin typeface="Bahnschrift" panose="020B0502040204020203" pitchFamily="34" charset="0"/>
                <a:ea typeface="Gelasio" pitchFamily="34" charset="-122"/>
              </a:rPr>
              <a:t>SEZG</a:t>
            </a:r>
            <a:r>
              <a:rPr lang="tr-TR" sz="4500" b="1" dirty="0">
                <a:solidFill>
                  <a:srgbClr val="312F2B"/>
                </a:solidFill>
                <a:latin typeface="Bahnschrift" panose="020B0502040204020203" pitchFamily="34" charset="0"/>
                <a:ea typeface="Gelasio" pitchFamily="34" charset="-122"/>
              </a:rPr>
              <a:t>İ</a:t>
            </a:r>
            <a:r>
              <a:rPr lang="en-US" sz="4500" b="1" dirty="0" err="1">
                <a:solidFill>
                  <a:srgbClr val="312F2B"/>
                </a:solidFill>
                <a:latin typeface="Bahnschrift" panose="020B0502040204020203" pitchFamily="34" charset="0"/>
                <a:ea typeface="Gelasio" pitchFamily="34" charset="-122"/>
              </a:rPr>
              <a:t>SEL</a:t>
            </a:r>
            <a:r>
              <a:rPr lang="en-US" sz="4500" b="1" dirty="0">
                <a:solidFill>
                  <a:srgbClr val="312F2B"/>
                </a:solidFill>
                <a:latin typeface="Bahnschrift" panose="020B0502040204020203" pitchFamily="34" charset="0"/>
                <a:ea typeface="Gelasio" pitchFamily="34" charset="-122"/>
              </a:rPr>
              <a:t> OPT</a:t>
            </a:r>
            <a:r>
              <a:rPr lang="tr-TR" sz="4500" b="1" dirty="0">
                <a:solidFill>
                  <a:srgbClr val="312F2B"/>
                </a:solidFill>
                <a:latin typeface="Bahnschrift" panose="020B0502040204020203" pitchFamily="34" charset="0"/>
                <a:ea typeface="Gelasio" pitchFamily="34" charset="-122"/>
              </a:rPr>
              <a:t>İ</a:t>
            </a:r>
            <a:r>
              <a:rPr lang="en-US" sz="4500" b="1" dirty="0">
                <a:solidFill>
                  <a:srgbClr val="312F2B"/>
                </a:solidFill>
                <a:latin typeface="Bahnschrift" panose="020B0502040204020203" pitchFamily="34" charset="0"/>
                <a:ea typeface="Gelasio" pitchFamily="34" charset="-122"/>
              </a:rPr>
              <a:t>M</a:t>
            </a:r>
            <a:r>
              <a:rPr lang="tr-TR" sz="4500" b="1" dirty="0">
                <a:solidFill>
                  <a:srgbClr val="312F2B"/>
                </a:solidFill>
                <a:latin typeface="Bahnschrift" panose="020B0502040204020203" pitchFamily="34" charset="0"/>
                <a:ea typeface="Gelasio" pitchFamily="34" charset="-122"/>
              </a:rPr>
              <a:t>İ</a:t>
            </a:r>
            <a:r>
              <a:rPr lang="en-US" sz="4500" b="1" dirty="0" err="1">
                <a:solidFill>
                  <a:srgbClr val="312F2B"/>
                </a:solidFill>
                <a:latin typeface="Bahnschrift" panose="020B0502040204020203" pitchFamily="34" charset="0"/>
                <a:ea typeface="Gelasio" pitchFamily="34" charset="-122"/>
              </a:rPr>
              <a:t>ZASYON</a:t>
            </a:r>
            <a:r>
              <a:rPr lang="tr-TR" sz="4500" b="1" dirty="0">
                <a:solidFill>
                  <a:srgbClr val="312F2B"/>
                </a:solidFill>
                <a:latin typeface="Bahnschrift" panose="020B0502040204020203" pitchFamily="34" charset="0"/>
                <a:ea typeface="Gelasio" pitchFamily="34" charset="-122"/>
              </a:rPr>
              <a:t>UN</a:t>
            </a:r>
            <a:r>
              <a:rPr lang="en-US" sz="4500" b="1" dirty="0">
                <a:solidFill>
                  <a:srgbClr val="312F2B"/>
                </a:solidFill>
                <a:latin typeface="Bahnschrift" panose="020B0502040204020203" pitchFamily="34" charset="0"/>
                <a:ea typeface="Gelasio" pitchFamily="34" charset="-122"/>
              </a:rPr>
              <a:t> </a:t>
            </a:r>
            <a:r>
              <a:rPr lang="en-US" sz="4500" b="1" dirty="0" err="1">
                <a:solidFill>
                  <a:srgbClr val="312F2B"/>
                </a:solidFill>
                <a:latin typeface="Bahnschrift" panose="020B0502040204020203" pitchFamily="34" charset="0"/>
                <a:ea typeface="Gelasio" pitchFamily="34" charset="-122"/>
              </a:rPr>
              <a:t>UYGULAMA</a:t>
            </a:r>
            <a:r>
              <a:rPr lang="en-US" sz="4500" b="1" dirty="0">
                <a:solidFill>
                  <a:srgbClr val="312F2B"/>
                </a:solidFill>
                <a:latin typeface="Bahnschrift" panose="020B0502040204020203" pitchFamily="34" charset="0"/>
                <a:ea typeface="Gelasio" pitchFamily="34" charset="-122"/>
              </a:rPr>
              <a:t> </a:t>
            </a:r>
            <a:r>
              <a:rPr lang="en-US" sz="4500" b="1" dirty="0" err="1">
                <a:solidFill>
                  <a:srgbClr val="312F2B"/>
                </a:solidFill>
                <a:latin typeface="Bahnschrift" panose="020B0502040204020203" pitchFamily="34" charset="0"/>
                <a:ea typeface="Gelasio" pitchFamily="34" charset="-122"/>
              </a:rPr>
              <a:t>ALANLARI</a:t>
            </a:r>
            <a:endParaRPr lang="en-US" sz="4500" b="1" dirty="0">
              <a:solidFill>
                <a:srgbClr val="312F2B"/>
              </a:solidFill>
              <a:latin typeface="Bahnschrift" panose="020B0502040204020203" pitchFamily="34" charset="0"/>
              <a:ea typeface="Gelasio" pitchFamily="34" charset="-122"/>
            </a:endParaRPr>
          </a:p>
        </p:txBody>
      </p:sp>
      <p:grpSp>
        <p:nvGrpSpPr>
          <p:cNvPr id="22" name="Grup 21">
            <a:extLst>
              <a:ext uri="{FF2B5EF4-FFF2-40B4-BE49-F238E27FC236}">
                <a16:creationId xmlns:a16="http://schemas.microsoft.com/office/drawing/2014/main" id="{0C566795-68A3-ED3F-5D48-B33E6A4ED712}"/>
              </a:ext>
            </a:extLst>
          </p:cNvPr>
          <p:cNvGrpSpPr/>
          <p:nvPr/>
        </p:nvGrpSpPr>
        <p:grpSpPr>
          <a:xfrm>
            <a:off x="1585931" y="1825550"/>
            <a:ext cx="4909272" cy="1953535"/>
            <a:chOff x="1585931" y="1938564"/>
            <a:chExt cx="4909272" cy="1953535"/>
          </a:xfrm>
        </p:grpSpPr>
        <p:sp>
          <p:nvSpPr>
            <p:cNvPr id="5" name="Shape 2"/>
            <p:cNvSpPr/>
            <p:nvPr/>
          </p:nvSpPr>
          <p:spPr>
            <a:xfrm>
              <a:off x="1585931" y="1938564"/>
              <a:ext cx="499943" cy="499943"/>
            </a:xfrm>
            <a:prstGeom prst="roundRect">
              <a:avLst>
                <a:gd name="adj" fmla="val 20000"/>
              </a:avLst>
            </a:prstGeom>
            <a:solidFill>
              <a:srgbClr val="E8E8E3"/>
            </a:solidFill>
            <a:ln w="7620">
              <a:solidFill>
                <a:srgbClr val="CECEC9"/>
              </a:solidFill>
              <a:prstDash val="solid"/>
            </a:ln>
          </p:spPr>
          <p:txBody>
            <a:bodyPr/>
            <a:lstStyle/>
            <a:p>
              <a:endParaRPr lang="tr-TR"/>
            </a:p>
          </p:txBody>
        </p:sp>
        <p:sp>
          <p:nvSpPr>
            <p:cNvPr id="6" name="Text 3"/>
            <p:cNvSpPr/>
            <p:nvPr/>
          </p:nvSpPr>
          <p:spPr>
            <a:xfrm>
              <a:off x="1764286" y="1980295"/>
              <a:ext cx="143232" cy="416481"/>
            </a:xfrm>
            <a:prstGeom prst="rect">
              <a:avLst/>
            </a:prstGeom>
            <a:noFill/>
            <a:ln/>
          </p:spPr>
          <p:txBody>
            <a:bodyPr wrap="none" rtlCol="0" anchor="ctr"/>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1</a:t>
              </a:r>
              <a:endParaRPr lang="en-US" sz="2624" dirty="0"/>
            </a:p>
          </p:txBody>
        </p:sp>
        <p:sp>
          <p:nvSpPr>
            <p:cNvPr id="7" name="Text 4"/>
            <p:cNvSpPr/>
            <p:nvPr/>
          </p:nvSpPr>
          <p:spPr>
            <a:xfrm>
              <a:off x="2051195" y="2014942"/>
              <a:ext cx="2777490" cy="347186"/>
            </a:xfrm>
            <a:prstGeom prst="rect">
              <a:avLst/>
            </a:prstGeom>
            <a:noFill/>
            <a:ln/>
          </p:spPr>
          <p:txBody>
            <a:bodyPr wrap="none" rtlCol="0" anchor="t"/>
            <a:lstStyle/>
            <a:p>
              <a:pPr marL="0" indent="0">
                <a:lnSpc>
                  <a:spcPts val="2734"/>
                </a:lnSpc>
                <a:buNone/>
              </a:pPr>
              <a:r>
                <a:rPr lang="en-US" sz="2400" b="1" dirty="0" err="1">
                  <a:solidFill>
                    <a:srgbClr val="272525"/>
                  </a:solidFill>
                  <a:latin typeface="Gelasio" pitchFamily="34" charset="0"/>
                  <a:ea typeface="Gelasio" pitchFamily="34" charset="-122"/>
                  <a:cs typeface="Gelasio" pitchFamily="34" charset="-120"/>
                </a:rPr>
                <a:t>ÜRETIM</a:t>
              </a:r>
              <a:r>
                <a:rPr lang="en-US" sz="2400" b="1" dirty="0">
                  <a:solidFill>
                    <a:srgbClr val="272525"/>
                  </a:solidFill>
                  <a:latin typeface="Gelasio" pitchFamily="34" charset="0"/>
                  <a:ea typeface="Gelasio" pitchFamily="34" charset="-122"/>
                  <a:cs typeface="Gelasio" pitchFamily="34" charset="-120"/>
                </a:rPr>
                <a:t> </a:t>
              </a:r>
              <a:r>
                <a:rPr lang="en-US" sz="2400" b="1" dirty="0" err="1">
                  <a:solidFill>
                    <a:srgbClr val="272525"/>
                  </a:solidFill>
                  <a:latin typeface="Gelasio" pitchFamily="34" charset="0"/>
                  <a:ea typeface="Gelasio" pitchFamily="34" charset="-122"/>
                  <a:cs typeface="Gelasio" pitchFamily="34" charset="-120"/>
                </a:rPr>
                <a:t>PLANLAMA</a:t>
              </a:r>
              <a:endParaRPr lang="en-US" sz="2400" b="1" dirty="0"/>
            </a:p>
          </p:txBody>
        </p:sp>
        <p:sp>
          <p:nvSpPr>
            <p:cNvPr id="8" name="Text 5"/>
            <p:cNvSpPr/>
            <p:nvPr/>
          </p:nvSpPr>
          <p:spPr>
            <a:xfrm>
              <a:off x="2051195" y="2495299"/>
              <a:ext cx="4444008" cy="1396800"/>
            </a:xfrm>
            <a:prstGeom prst="rect">
              <a:avLst/>
            </a:prstGeom>
            <a:noFill/>
            <a:ln/>
          </p:spPr>
          <p:txBody>
            <a:bodyPr wrap="square" rtlCol="0" anchor="t"/>
            <a:lstStyle/>
            <a:p>
              <a:pPr marL="0" indent="0">
                <a:lnSpc>
                  <a:spcPts val="2799"/>
                </a:lnSpc>
                <a:buNone/>
              </a:pPr>
              <a:r>
                <a:rPr lang="en-US" dirty="0">
                  <a:solidFill>
                    <a:srgbClr val="272525"/>
                  </a:solidFill>
                  <a:latin typeface="Lato" pitchFamily="34" charset="0"/>
                  <a:ea typeface="Lato" pitchFamily="34" charset="-122"/>
                  <a:cs typeface="Lato" pitchFamily="34" charset="-120"/>
                </a:rPr>
                <a:t>Üretim hatlarının verimliliğini en üst düzeye çıkarmak için makine ve iş akışlarının optimizasyonu.</a:t>
              </a:r>
              <a:endParaRPr lang="en-US" dirty="0"/>
            </a:p>
          </p:txBody>
        </p:sp>
      </p:grpSp>
      <p:grpSp>
        <p:nvGrpSpPr>
          <p:cNvPr id="23" name="Grup 22">
            <a:extLst>
              <a:ext uri="{FF2B5EF4-FFF2-40B4-BE49-F238E27FC236}">
                <a16:creationId xmlns:a16="http://schemas.microsoft.com/office/drawing/2014/main" id="{7A81D54F-11E8-ED67-7A89-2A5235644F18}"/>
              </a:ext>
            </a:extLst>
          </p:cNvPr>
          <p:cNvGrpSpPr/>
          <p:nvPr/>
        </p:nvGrpSpPr>
        <p:grpSpPr>
          <a:xfrm>
            <a:off x="8121681" y="1827198"/>
            <a:ext cx="4909272" cy="1949216"/>
            <a:chOff x="8268756" y="1938564"/>
            <a:chExt cx="4909272" cy="1949216"/>
          </a:xfrm>
        </p:grpSpPr>
        <p:sp>
          <p:nvSpPr>
            <p:cNvPr id="9" name="Shape 6"/>
            <p:cNvSpPr/>
            <p:nvPr/>
          </p:nvSpPr>
          <p:spPr>
            <a:xfrm>
              <a:off x="8268756" y="1938564"/>
              <a:ext cx="499943" cy="499943"/>
            </a:xfrm>
            <a:prstGeom prst="roundRect">
              <a:avLst>
                <a:gd name="adj" fmla="val 20000"/>
              </a:avLst>
            </a:prstGeom>
            <a:solidFill>
              <a:srgbClr val="E8E8E3"/>
            </a:solidFill>
            <a:ln w="7620">
              <a:solidFill>
                <a:srgbClr val="CECEC9"/>
              </a:solidFill>
              <a:prstDash val="solid"/>
            </a:ln>
          </p:spPr>
          <p:txBody>
            <a:bodyPr/>
            <a:lstStyle/>
            <a:p>
              <a:endParaRPr lang="tr-TR"/>
            </a:p>
          </p:txBody>
        </p:sp>
        <p:sp>
          <p:nvSpPr>
            <p:cNvPr id="10" name="Text 7"/>
            <p:cNvSpPr/>
            <p:nvPr/>
          </p:nvSpPr>
          <p:spPr>
            <a:xfrm>
              <a:off x="8425562" y="1980295"/>
              <a:ext cx="186214" cy="416481"/>
            </a:xfrm>
            <a:prstGeom prst="rect">
              <a:avLst/>
            </a:prstGeom>
            <a:noFill/>
            <a:ln/>
          </p:spPr>
          <p:txBody>
            <a:bodyPr wrap="none" rtlCol="0" anchor="ctr"/>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2</a:t>
              </a:r>
              <a:endParaRPr lang="en-US" sz="2624" dirty="0"/>
            </a:p>
          </p:txBody>
        </p:sp>
        <p:sp>
          <p:nvSpPr>
            <p:cNvPr id="11" name="Text 8"/>
            <p:cNvSpPr/>
            <p:nvPr/>
          </p:nvSpPr>
          <p:spPr>
            <a:xfrm>
              <a:off x="8734020" y="2014942"/>
              <a:ext cx="2777490" cy="347186"/>
            </a:xfrm>
            <a:prstGeom prst="rect">
              <a:avLst/>
            </a:prstGeom>
            <a:noFill/>
            <a:ln/>
          </p:spPr>
          <p:txBody>
            <a:bodyPr wrap="none" rtlCol="0" anchor="t"/>
            <a:lstStyle/>
            <a:p>
              <a:pPr marL="0" indent="0">
                <a:lnSpc>
                  <a:spcPts val="2734"/>
                </a:lnSpc>
                <a:buNone/>
              </a:pPr>
              <a:r>
                <a:rPr lang="en-US" sz="2400" b="1" dirty="0">
                  <a:solidFill>
                    <a:srgbClr val="272525"/>
                  </a:solidFill>
                  <a:latin typeface="Gelasio" pitchFamily="34" charset="0"/>
                  <a:ea typeface="Gelasio" pitchFamily="34" charset="-122"/>
                  <a:cs typeface="Gelasio" pitchFamily="34" charset="-120"/>
                </a:rPr>
                <a:t>LOJ</a:t>
              </a:r>
              <a:r>
                <a:rPr lang="tr-TR" sz="2400" b="1" dirty="0">
                  <a:solidFill>
                    <a:srgbClr val="272525"/>
                  </a:solidFill>
                  <a:latin typeface="Gelasio" pitchFamily="34" charset="0"/>
                  <a:ea typeface="Gelasio" pitchFamily="34" charset="-122"/>
                  <a:cs typeface="Gelasio" pitchFamily="34" charset="-120"/>
                </a:rPr>
                <a:t>İ</a:t>
              </a:r>
              <a:r>
                <a:rPr lang="en-US" sz="2400" b="1" dirty="0">
                  <a:solidFill>
                    <a:srgbClr val="272525"/>
                  </a:solidFill>
                  <a:latin typeface="Gelasio" pitchFamily="34" charset="0"/>
                  <a:ea typeface="Gelasio" pitchFamily="34" charset="-122"/>
                  <a:cs typeface="Gelasio" pitchFamily="34" charset="-120"/>
                </a:rPr>
                <a:t>STIK VE </a:t>
              </a:r>
              <a:r>
                <a:rPr lang="en-US" sz="2400" b="1" dirty="0" err="1">
                  <a:solidFill>
                    <a:srgbClr val="272525"/>
                  </a:solidFill>
                  <a:latin typeface="Gelasio" pitchFamily="34" charset="0"/>
                  <a:ea typeface="Gelasio" pitchFamily="34" charset="-122"/>
                  <a:cs typeface="Gelasio" pitchFamily="34" charset="-120"/>
                </a:rPr>
                <a:t>ROTALAMA</a:t>
              </a:r>
              <a:endParaRPr lang="en-US" sz="2400" b="1" dirty="0"/>
            </a:p>
          </p:txBody>
        </p:sp>
        <p:sp>
          <p:nvSpPr>
            <p:cNvPr id="12" name="Text 9"/>
            <p:cNvSpPr/>
            <p:nvPr/>
          </p:nvSpPr>
          <p:spPr>
            <a:xfrm>
              <a:off x="8734020" y="2490980"/>
              <a:ext cx="4444008" cy="1396800"/>
            </a:xfrm>
            <a:prstGeom prst="rect">
              <a:avLst/>
            </a:prstGeom>
            <a:noFill/>
            <a:ln/>
          </p:spPr>
          <p:txBody>
            <a:bodyPr wrap="square" rtlCol="0" anchor="t"/>
            <a:lstStyle/>
            <a:p>
              <a:pPr marL="0" indent="0">
                <a:lnSpc>
                  <a:spcPts val="2799"/>
                </a:lnSpc>
                <a:buNone/>
              </a:pPr>
              <a:r>
                <a:rPr lang="en-US" dirty="0">
                  <a:solidFill>
                    <a:srgbClr val="272525"/>
                  </a:solidFill>
                  <a:latin typeface="Lato" pitchFamily="34" charset="0"/>
                  <a:ea typeface="Lato" pitchFamily="34" charset="-122"/>
                  <a:cs typeface="Lato" pitchFamily="34" charset="-120"/>
                </a:rPr>
                <a:t>Teslimat rotalarının, kurye ve araç kullanımının optimizasyonu için uygulanır.</a:t>
              </a:r>
              <a:endParaRPr lang="en-US" dirty="0"/>
            </a:p>
          </p:txBody>
        </p:sp>
      </p:grpSp>
      <p:grpSp>
        <p:nvGrpSpPr>
          <p:cNvPr id="24" name="Grup 23">
            <a:extLst>
              <a:ext uri="{FF2B5EF4-FFF2-40B4-BE49-F238E27FC236}">
                <a16:creationId xmlns:a16="http://schemas.microsoft.com/office/drawing/2014/main" id="{7BC256FB-3C70-3511-A569-5E2BBF2DBF3B}"/>
              </a:ext>
            </a:extLst>
          </p:cNvPr>
          <p:cNvGrpSpPr/>
          <p:nvPr/>
        </p:nvGrpSpPr>
        <p:grpSpPr>
          <a:xfrm>
            <a:off x="1585931" y="4076197"/>
            <a:ext cx="4909272" cy="1954161"/>
            <a:chOff x="1585931" y="4173022"/>
            <a:chExt cx="4909272" cy="1954161"/>
          </a:xfrm>
        </p:grpSpPr>
        <p:sp>
          <p:nvSpPr>
            <p:cNvPr id="13" name="Shape 10"/>
            <p:cNvSpPr/>
            <p:nvPr/>
          </p:nvSpPr>
          <p:spPr>
            <a:xfrm>
              <a:off x="1585931" y="4173022"/>
              <a:ext cx="499943" cy="499943"/>
            </a:xfrm>
            <a:prstGeom prst="roundRect">
              <a:avLst>
                <a:gd name="adj" fmla="val 20000"/>
              </a:avLst>
            </a:prstGeom>
            <a:solidFill>
              <a:srgbClr val="E8E8E3"/>
            </a:solidFill>
            <a:ln w="7620">
              <a:solidFill>
                <a:srgbClr val="CECEC9"/>
              </a:solidFill>
              <a:prstDash val="solid"/>
            </a:ln>
          </p:spPr>
          <p:txBody>
            <a:bodyPr/>
            <a:lstStyle/>
            <a:p>
              <a:endParaRPr lang="tr-TR"/>
            </a:p>
          </p:txBody>
        </p:sp>
        <p:sp>
          <p:nvSpPr>
            <p:cNvPr id="14" name="Text 11"/>
            <p:cNvSpPr/>
            <p:nvPr/>
          </p:nvSpPr>
          <p:spPr>
            <a:xfrm>
              <a:off x="1743927" y="4214753"/>
              <a:ext cx="183952" cy="416481"/>
            </a:xfrm>
            <a:prstGeom prst="rect">
              <a:avLst/>
            </a:prstGeom>
            <a:noFill/>
            <a:ln/>
          </p:spPr>
          <p:txBody>
            <a:bodyPr wrap="none" rtlCol="0" anchor="ctr"/>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3</a:t>
              </a:r>
              <a:endParaRPr lang="en-US" sz="2624" dirty="0"/>
            </a:p>
          </p:txBody>
        </p:sp>
        <p:sp>
          <p:nvSpPr>
            <p:cNvPr id="15" name="Text 12"/>
            <p:cNvSpPr/>
            <p:nvPr/>
          </p:nvSpPr>
          <p:spPr>
            <a:xfrm>
              <a:off x="2051195" y="4249400"/>
              <a:ext cx="2777490" cy="347186"/>
            </a:xfrm>
            <a:prstGeom prst="rect">
              <a:avLst/>
            </a:prstGeom>
            <a:noFill/>
            <a:ln/>
          </p:spPr>
          <p:txBody>
            <a:bodyPr wrap="none" rtlCol="0" anchor="t"/>
            <a:lstStyle/>
            <a:p>
              <a:pPr marL="0" indent="0">
                <a:lnSpc>
                  <a:spcPts val="2734"/>
                </a:lnSpc>
                <a:buNone/>
              </a:pPr>
              <a:r>
                <a:rPr lang="en-US" sz="2400" b="1" dirty="0">
                  <a:solidFill>
                    <a:srgbClr val="272525"/>
                  </a:solidFill>
                  <a:latin typeface="Gelasio" pitchFamily="34" charset="0"/>
                  <a:ea typeface="Gelasio" pitchFamily="34" charset="-122"/>
                  <a:cs typeface="Gelasio" pitchFamily="34" charset="-120"/>
                </a:rPr>
                <a:t>KAYNAK </a:t>
              </a:r>
              <a:r>
                <a:rPr lang="en-US" sz="2400" b="1" dirty="0" err="1">
                  <a:solidFill>
                    <a:srgbClr val="272525"/>
                  </a:solidFill>
                  <a:latin typeface="Gelasio" pitchFamily="34" charset="0"/>
                  <a:ea typeface="Gelasio" pitchFamily="34" charset="-122"/>
                  <a:cs typeface="Gelasio" pitchFamily="34" charset="-120"/>
                </a:rPr>
                <a:t>DAĞITIMI</a:t>
              </a:r>
              <a:endParaRPr lang="en-US" sz="2400" b="1" dirty="0"/>
            </a:p>
          </p:txBody>
        </p:sp>
        <p:sp>
          <p:nvSpPr>
            <p:cNvPr id="16" name="Text 13"/>
            <p:cNvSpPr/>
            <p:nvPr/>
          </p:nvSpPr>
          <p:spPr>
            <a:xfrm>
              <a:off x="2051195" y="4729759"/>
              <a:ext cx="4444008" cy="1397424"/>
            </a:xfrm>
            <a:prstGeom prst="rect">
              <a:avLst/>
            </a:prstGeom>
            <a:noFill/>
            <a:ln/>
          </p:spPr>
          <p:txBody>
            <a:bodyPr wrap="square" rtlCol="0" anchor="t"/>
            <a:lstStyle/>
            <a:p>
              <a:pPr marL="0" indent="0">
                <a:lnSpc>
                  <a:spcPts val="2799"/>
                </a:lnSpc>
                <a:buNone/>
              </a:pPr>
              <a:r>
                <a:rPr lang="en-US" dirty="0">
                  <a:solidFill>
                    <a:srgbClr val="272525"/>
                  </a:solidFill>
                  <a:latin typeface="Lato" pitchFamily="34" charset="0"/>
                  <a:ea typeface="Lato" pitchFamily="34" charset="-122"/>
                  <a:cs typeface="Lato" pitchFamily="34" charset="-120"/>
                </a:rPr>
                <a:t>Sınırlı kaynakların (personel, ekipman, bütçe) en etkili şekilde dağıtılması için kullanılır.</a:t>
              </a:r>
              <a:endParaRPr lang="en-US" dirty="0"/>
            </a:p>
          </p:txBody>
        </p:sp>
      </p:grpSp>
      <p:grpSp>
        <p:nvGrpSpPr>
          <p:cNvPr id="25" name="Grup 24">
            <a:extLst>
              <a:ext uri="{FF2B5EF4-FFF2-40B4-BE49-F238E27FC236}">
                <a16:creationId xmlns:a16="http://schemas.microsoft.com/office/drawing/2014/main" id="{8A038593-11F3-5FAF-4C4E-BD2FC4FDCB6D}"/>
              </a:ext>
            </a:extLst>
          </p:cNvPr>
          <p:cNvGrpSpPr/>
          <p:nvPr/>
        </p:nvGrpSpPr>
        <p:grpSpPr>
          <a:xfrm>
            <a:off x="8121681" y="4075174"/>
            <a:ext cx="4909272" cy="1953536"/>
            <a:chOff x="8268756" y="4173022"/>
            <a:chExt cx="4909272" cy="1953536"/>
          </a:xfrm>
        </p:grpSpPr>
        <p:sp>
          <p:nvSpPr>
            <p:cNvPr id="17" name="Shape 14"/>
            <p:cNvSpPr/>
            <p:nvPr/>
          </p:nvSpPr>
          <p:spPr>
            <a:xfrm>
              <a:off x="8268756" y="4173022"/>
              <a:ext cx="499943" cy="499943"/>
            </a:xfrm>
            <a:prstGeom prst="roundRect">
              <a:avLst>
                <a:gd name="adj" fmla="val 20000"/>
              </a:avLst>
            </a:prstGeom>
            <a:solidFill>
              <a:srgbClr val="E8E8E3"/>
            </a:solidFill>
            <a:ln w="7620">
              <a:solidFill>
                <a:srgbClr val="CECEC9"/>
              </a:solidFill>
              <a:prstDash val="solid"/>
            </a:ln>
          </p:spPr>
          <p:txBody>
            <a:bodyPr/>
            <a:lstStyle/>
            <a:p>
              <a:endParaRPr lang="tr-TR"/>
            </a:p>
          </p:txBody>
        </p:sp>
        <p:sp>
          <p:nvSpPr>
            <p:cNvPr id="18" name="Text 15"/>
            <p:cNvSpPr/>
            <p:nvPr/>
          </p:nvSpPr>
          <p:spPr>
            <a:xfrm>
              <a:off x="8424490" y="4214753"/>
              <a:ext cx="188357" cy="416481"/>
            </a:xfrm>
            <a:prstGeom prst="rect">
              <a:avLst/>
            </a:prstGeom>
            <a:noFill/>
            <a:ln/>
          </p:spPr>
          <p:txBody>
            <a:bodyPr wrap="none" rtlCol="0" anchor="ctr"/>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4</a:t>
              </a:r>
              <a:endParaRPr lang="en-US" sz="2624" dirty="0"/>
            </a:p>
          </p:txBody>
        </p:sp>
        <p:sp>
          <p:nvSpPr>
            <p:cNvPr id="19" name="Text 16"/>
            <p:cNvSpPr/>
            <p:nvPr/>
          </p:nvSpPr>
          <p:spPr>
            <a:xfrm>
              <a:off x="8734020" y="4249400"/>
              <a:ext cx="4444008" cy="347186"/>
            </a:xfrm>
            <a:prstGeom prst="rect">
              <a:avLst/>
            </a:prstGeom>
            <a:noFill/>
            <a:ln/>
          </p:spPr>
          <p:txBody>
            <a:bodyPr wrap="none" rtlCol="0" anchor="t"/>
            <a:lstStyle/>
            <a:p>
              <a:pPr marL="0" indent="0">
                <a:lnSpc>
                  <a:spcPts val="2734"/>
                </a:lnSpc>
                <a:buNone/>
              </a:pPr>
              <a:r>
                <a:rPr lang="en-US" sz="2400" b="1" dirty="0">
                  <a:solidFill>
                    <a:srgbClr val="272525"/>
                  </a:solidFill>
                  <a:latin typeface="Gelasio" pitchFamily="34" charset="0"/>
                  <a:ea typeface="Gelasio" pitchFamily="34" charset="-122"/>
                  <a:cs typeface="Gelasio" pitchFamily="34" charset="-120"/>
                </a:rPr>
                <a:t>F</a:t>
              </a:r>
              <a:r>
                <a:rPr lang="tr-TR" sz="2400" b="1" dirty="0">
                  <a:solidFill>
                    <a:srgbClr val="272525"/>
                  </a:solidFill>
                  <a:latin typeface="Gelasio" pitchFamily="34" charset="0"/>
                  <a:ea typeface="Gelasio" pitchFamily="34" charset="-122"/>
                  <a:cs typeface="Gelasio" pitchFamily="34" charset="-120"/>
                </a:rPr>
                <a:t>İ</a:t>
              </a:r>
              <a:r>
                <a:rPr lang="en-US" sz="2400" b="1" dirty="0">
                  <a:solidFill>
                    <a:srgbClr val="272525"/>
                  </a:solidFill>
                  <a:latin typeface="Gelasio" pitchFamily="34" charset="0"/>
                  <a:ea typeface="Gelasio" pitchFamily="34" charset="-122"/>
                  <a:cs typeface="Gelasio" pitchFamily="34" charset="-120"/>
                </a:rPr>
                <a:t>NANS VE </a:t>
              </a:r>
              <a:r>
                <a:rPr lang="en-US" sz="2400" b="1" dirty="0" err="1">
                  <a:solidFill>
                    <a:srgbClr val="272525"/>
                  </a:solidFill>
                  <a:latin typeface="Gelasio" pitchFamily="34" charset="0"/>
                  <a:ea typeface="Gelasio" pitchFamily="34" charset="-122"/>
                  <a:cs typeface="Gelasio" pitchFamily="34" charset="-120"/>
                </a:rPr>
                <a:t>PORTFÖY</a:t>
              </a:r>
              <a:r>
                <a:rPr lang="en-US" sz="2400" b="1" dirty="0">
                  <a:solidFill>
                    <a:srgbClr val="272525"/>
                  </a:solidFill>
                  <a:latin typeface="Gelasio" pitchFamily="34" charset="0"/>
                  <a:ea typeface="Gelasio" pitchFamily="34" charset="-122"/>
                  <a:cs typeface="Gelasio" pitchFamily="34" charset="-120"/>
                </a:rPr>
                <a:t> </a:t>
              </a:r>
              <a:r>
                <a:rPr lang="en-US" sz="2400" b="1" dirty="0" err="1">
                  <a:solidFill>
                    <a:srgbClr val="272525"/>
                  </a:solidFill>
                  <a:latin typeface="Gelasio" pitchFamily="34" charset="0"/>
                  <a:ea typeface="Gelasio" pitchFamily="34" charset="-122"/>
                  <a:cs typeface="Gelasio" pitchFamily="34" charset="-120"/>
                </a:rPr>
                <a:t>YÖNET</a:t>
              </a:r>
              <a:r>
                <a:rPr lang="tr-TR" sz="2400" b="1" dirty="0">
                  <a:solidFill>
                    <a:srgbClr val="272525"/>
                  </a:solidFill>
                  <a:latin typeface="Gelasio" pitchFamily="34" charset="0"/>
                  <a:ea typeface="Gelasio" pitchFamily="34" charset="-122"/>
                  <a:cs typeface="Gelasio" pitchFamily="34" charset="-120"/>
                </a:rPr>
                <a:t>İ</a:t>
              </a:r>
              <a:r>
                <a:rPr lang="en-US" sz="2400" b="1" dirty="0">
                  <a:solidFill>
                    <a:srgbClr val="272525"/>
                  </a:solidFill>
                  <a:latin typeface="Gelasio" pitchFamily="34" charset="0"/>
                  <a:ea typeface="Gelasio" pitchFamily="34" charset="-122"/>
                  <a:cs typeface="Gelasio" pitchFamily="34" charset="-120"/>
                </a:rPr>
                <a:t>M</a:t>
              </a:r>
              <a:r>
                <a:rPr lang="tr-TR" sz="2400" b="1" dirty="0">
                  <a:solidFill>
                    <a:srgbClr val="272525"/>
                  </a:solidFill>
                  <a:latin typeface="Gelasio" pitchFamily="34" charset="0"/>
                  <a:ea typeface="Gelasio" pitchFamily="34" charset="-122"/>
                  <a:cs typeface="Gelasio" pitchFamily="34" charset="-120"/>
                </a:rPr>
                <a:t>İ</a:t>
              </a:r>
              <a:endParaRPr lang="en-US" sz="2400" b="1" dirty="0"/>
            </a:p>
          </p:txBody>
        </p:sp>
        <p:sp>
          <p:nvSpPr>
            <p:cNvPr id="20" name="Text 17"/>
            <p:cNvSpPr/>
            <p:nvPr/>
          </p:nvSpPr>
          <p:spPr>
            <a:xfrm>
              <a:off x="8734020" y="4729758"/>
              <a:ext cx="4444008" cy="1396800"/>
            </a:xfrm>
            <a:prstGeom prst="rect">
              <a:avLst/>
            </a:prstGeom>
            <a:noFill/>
            <a:ln/>
          </p:spPr>
          <p:txBody>
            <a:bodyPr wrap="square" rtlCol="0" anchor="t"/>
            <a:lstStyle/>
            <a:p>
              <a:pPr marL="0" indent="0">
                <a:lnSpc>
                  <a:spcPts val="2799"/>
                </a:lnSpc>
                <a:buNone/>
              </a:pPr>
              <a:r>
                <a:rPr lang="en-US" dirty="0">
                  <a:solidFill>
                    <a:srgbClr val="272525"/>
                  </a:solidFill>
                  <a:latin typeface="Lato" pitchFamily="34" charset="0"/>
                  <a:ea typeface="Lato" pitchFamily="34" charset="-122"/>
                  <a:cs typeface="Lato" pitchFamily="34" charset="-120"/>
                </a:rPr>
                <a:t>Yatırım portföylerinin en iyi getiriyi sağlayacak şekilde optimize edilmesi.</a:t>
              </a:r>
              <a:endParaRPr lang="en-US" dirty="0"/>
            </a:p>
          </p:txBody>
        </p:sp>
      </p:grpSp>
      <p:sp>
        <p:nvSpPr>
          <p:cNvPr id="21" name="Text 18"/>
          <p:cNvSpPr/>
          <p:nvPr/>
        </p:nvSpPr>
        <p:spPr>
          <a:xfrm>
            <a:off x="2031235" y="6327470"/>
            <a:ext cx="10554414" cy="1397424"/>
          </a:xfrm>
          <a:prstGeom prst="rect">
            <a:avLst/>
          </a:prstGeom>
          <a:noFill/>
          <a:ln/>
        </p:spPr>
        <p:txBody>
          <a:bodyPr wrap="square" rtlCol="0" anchor="t"/>
          <a:lstStyle/>
          <a:p>
            <a:pPr marL="0" indent="0">
              <a:lnSpc>
                <a:spcPts val="2799"/>
              </a:lnSpc>
              <a:buNone/>
            </a:pPr>
            <a:r>
              <a:rPr lang="en-US" dirty="0">
                <a:solidFill>
                  <a:srgbClr val="272525"/>
                </a:solidFill>
                <a:latin typeface="Lato" pitchFamily="34" charset="0"/>
                <a:ea typeface="Lato" pitchFamily="34" charset="-122"/>
                <a:cs typeface="Lato" pitchFamily="34" charset="-120"/>
              </a:rPr>
              <a:t>Sezgisel optimizasyon teknikleri, günümüzde çok çeşitli alanlarda başarıyla uygulanmaktadır. Bu yaklaşımlar, karmaşık problemlerin etkin çözümlerine ulaşmamızı sağlayarak, verimliliği ve performansı artırmaktadır.</a:t>
            </a:r>
            <a:endParaRPr lang="en-US"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65098"/>
            </a:srgbClr>
          </a:solidFill>
          <a:ln/>
        </p:spPr>
        <p:txBody>
          <a:bodyPr/>
          <a:lstStyle/>
          <a:p>
            <a:endParaRPr lang="tr-TR"/>
          </a:p>
        </p:txBody>
      </p:sp>
      <p:sp>
        <p:nvSpPr>
          <p:cNvPr id="4" name="Text 1"/>
          <p:cNvSpPr/>
          <p:nvPr/>
        </p:nvSpPr>
        <p:spPr>
          <a:xfrm>
            <a:off x="1223159" y="272977"/>
            <a:ext cx="12184083" cy="1609779"/>
          </a:xfrm>
          <a:prstGeom prst="rect">
            <a:avLst/>
          </a:prstGeom>
          <a:noFill/>
          <a:ln/>
        </p:spPr>
        <p:txBody>
          <a:bodyPr wrap="square" rtlCol="0" anchor="ctr"/>
          <a:lstStyle/>
          <a:p>
            <a:pPr algn="ctr">
              <a:lnSpc>
                <a:spcPts val="5468"/>
              </a:lnSpc>
            </a:pPr>
            <a:r>
              <a:rPr lang="en-US" sz="4500" b="1" dirty="0" err="1">
                <a:solidFill>
                  <a:srgbClr val="312F2B"/>
                </a:solidFill>
                <a:latin typeface="Bahnschrift" panose="020B0502040204020203" pitchFamily="34" charset="0"/>
                <a:ea typeface="Gelasio" pitchFamily="34" charset="-122"/>
              </a:rPr>
              <a:t>SEZG</a:t>
            </a:r>
            <a:r>
              <a:rPr lang="tr-TR" sz="4500" b="1" dirty="0">
                <a:solidFill>
                  <a:srgbClr val="312F2B"/>
                </a:solidFill>
                <a:latin typeface="Bahnschrift" panose="020B0502040204020203" pitchFamily="34" charset="0"/>
                <a:ea typeface="Gelasio" pitchFamily="34" charset="-122"/>
              </a:rPr>
              <a:t>İ</a:t>
            </a:r>
            <a:r>
              <a:rPr lang="en-US" sz="4500" b="1" dirty="0" err="1">
                <a:solidFill>
                  <a:srgbClr val="312F2B"/>
                </a:solidFill>
                <a:latin typeface="Bahnschrift" panose="020B0502040204020203" pitchFamily="34" charset="0"/>
                <a:ea typeface="Gelasio" pitchFamily="34" charset="-122"/>
              </a:rPr>
              <a:t>SEL</a:t>
            </a:r>
            <a:r>
              <a:rPr lang="en-US" sz="4500" b="1" dirty="0">
                <a:solidFill>
                  <a:srgbClr val="312F2B"/>
                </a:solidFill>
                <a:latin typeface="Bahnschrift" panose="020B0502040204020203" pitchFamily="34" charset="0"/>
                <a:ea typeface="Gelasio" pitchFamily="34" charset="-122"/>
              </a:rPr>
              <a:t> OPT</a:t>
            </a:r>
            <a:r>
              <a:rPr lang="tr-TR" sz="4500" b="1" dirty="0">
                <a:solidFill>
                  <a:srgbClr val="312F2B"/>
                </a:solidFill>
                <a:latin typeface="Bahnschrift" panose="020B0502040204020203" pitchFamily="34" charset="0"/>
                <a:ea typeface="Gelasio" pitchFamily="34" charset="-122"/>
              </a:rPr>
              <a:t>İ</a:t>
            </a:r>
            <a:r>
              <a:rPr lang="en-US" sz="4500" b="1" dirty="0">
                <a:solidFill>
                  <a:srgbClr val="312F2B"/>
                </a:solidFill>
                <a:latin typeface="Bahnschrift" panose="020B0502040204020203" pitchFamily="34" charset="0"/>
                <a:ea typeface="Gelasio" pitchFamily="34" charset="-122"/>
              </a:rPr>
              <a:t>M</a:t>
            </a:r>
            <a:r>
              <a:rPr lang="tr-TR" sz="4500" b="1" dirty="0">
                <a:solidFill>
                  <a:srgbClr val="312F2B"/>
                </a:solidFill>
                <a:latin typeface="Bahnschrift" panose="020B0502040204020203" pitchFamily="34" charset="0"/>
                <a:ea typeface="Gelasio" pitchFamily="34" charset="-122"/>
              </a:rPr>
              <a:t>İ</a:t>
            </a:r>
            <a:r>
              <a:rPr lang="en-US" sz="4500" b="1" dirty="0" err="1">
                <a:solidFill>
                  <a:srgbClr val="312F2B"/>
                </a:solidFill>
                <a:latin typeface="Bahnschrift" panose="020B0502040204020203" pitchFamily="34" charset="0"/>
                <a:ea typeface="Gelasio" pitchFamily="34" charset="-122"/>
              </a:rPr>
              <a:t>ZASYON</a:t>
            </a:r>
            <a:r>
              <a:rPr lang="en-US" sz="4500" b="1" dirty="0">
                <a:solidFill>
                  <a:srgbClr val="312F2B"/>
                </a:solidFill>
                <a:latin typeface="Bahnschrift" panose="020B0502040204020203" pitchFamily="34" charset="0"/>
                <a:ea typeface="Gelasio" pitchFamily="34" charset="-122"/>
              </a:rPr>
              <a:t> ALGOR</a:t>
            </a:r>
            <a:r>
              <a:rPr lang="tr-TR" sz="4500" b="1" dirty="0">
                <a:solidFill>
                  <a:srgbClr val="312F2B"/>
                </a:solidFill>
                <a:latin typeface="Bahnschrift" panose="020B0502040204020203" pitchFamily="34" charset="0"/>
                <a:ea typeface="Gelasio" pitchFamily="34" charset="-122"/>
              </a:rPr>
              <a:t>İ</a:t>
            </a:r>
            <a:r>
              <a:rPr lang="en-US" sz="4500" b="1" dirty="0" err="1">
                <a:solidFill>
                  <a:srgbClr val="312F2B"/>
                </a:solidFill>
                <a:latin typeface="Bahnschrift" panose="020B0502040204020203" pitchFamily="34" charset="0"/>
                <a:ea typeface="Gelasio" pitchFamily="34" charset="-122"/>
              </a:rPr>
              <a:t>TMALARI</a:t>
            </a:r>
            <a:endParaRPr lang="en-US" sz="4500" b="1" dirty="0">
              <a:solidFill>
                <a:srgbClr val="312F2B"/>
              </a:solidFill>
              <a:latin typeface="Bahnschrift" panose="020B0502040204020203" pitchFamily="34" charset="0"/>
              <a:ea typeface="Gelasio" pitchFamily="34" charset="-122"/>
            </a:endParaRPr>
          </a:p>
        </p:txBody>
      </p:sp>
      <p:sp>
        <p:nvSpPr>
          <p:cNvPr id="8" name="Text 5"/>
          <p:cNvSpPr/>
          <p:nvPr/>
        </p:nvSpPr>
        <p:spPr>
          <a:xfrm>
            <a:off x="2760107" y="2294400"/>
            <a:ext cx="2777490" cy="347186"/>
          </a:xfrm>
          <a:prstGeom prst="rect">
            <a:avLst/>
          </a:prstGeom>
          <a:noFill/>
          <a:ln/>
        </p:spPr>
        <p:txBody>
          <a:bodyPr wrap="none" rtlCol="0" anchor="t"/>
          <a:lstStyle/>
          <a:p>
            <a:pPr marL="0" indent="0">
              <a:lnSpc>
                <a:spcPts val="2734"/>
              </a:lnSpc>
              <a:buNone/>
            </a:pPr>
            <a:endParaRPr lang="en-US" sz="2187" b="1" dirty="0"/>
          </a:p>
        </p:txBody>
      </p:sp>
      <p:sp>
        <p:nvSpPr>
          <p:cNvPr id="9" name="Text 6"/>
          <p:cNvSpPr/>
          <p:nvPr/>
        </p:nvSpPr>
        <p:spPr>
          <a:xfrm>
            <a:off x="2760107" y="2774817"/>
            <a:ext cx="4444008" cy="1339983"/>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8148399" y="2294400"/>
            <a:ext cx="3629620" cy="347186"/>
          </a:xfrm>
          <a:prstGeom prst="rect">
            <a:avLst/>
          </a:prstGeom>
          <a:noFill/>
          <a:ln/>
        </p:spPr>
        <p:txBody>
          <a:bodyPr wrap="none" rtlCol="0" anchor="t"/>
          <a:lstStyle/>
          <a:p>
            <a:pPr marL="0" indent="0">
              <a:lnSpc>
                <a:spcPts val="2734"/>
              </a:lnSpc>
              <a:buNone/>
            </a:pPr>
            <a:endParaRPr lang="en-US" sz="2187" b="1" dirty="0"/>
          </a:p>
        </p:txBody>
      </p:sp>
      <p:sp>
        <p:nvSpPr>
          <p:cNvPr id="13" name="Text 10"/>
          <p:cNvSpPr/>
          <p:nvPr/>
        </p:nvSpPr>
        <p:spPr>
          <a:xfrm>
            <a:off x="8148399" y="2774817"/>
            <a:ext cx="4444008" cy="1579469"/>
          </a:xfrm>
          <a:prstGeom prst="rect">
            <a:avLst/>
          </a:prstGeom>
          <a:noFill/>
          <a:ln/>
        </p:spPr>
        <p:txBody>
          <a:bodyPr wrap="square" rtlCol="0" anchor="t"/>
          <a:lstStyle/>
          <a:p>
            <a:pPr marL="0" indent="0">
              <a:lnSpc>
                <a:spcPts val="2799"/>
              </a:lnSpc>
              <a:buNone/>
            </a:pPr>
            <a:endParaRPr lang="en-US" sz="1750" dirty="0"/>
          </a:p>
        </p:txBody>
      </p:sp>
      <p:sp>
        <p:nvSpPr>
          <p:cNvPr id="16" name="Text 13"/>
          <p:cNvSpPr/>
          <p:nvPr/>
        </p:nvSpPr>
        <p:spPr>
          <a:xfrm>
            <a:off x="2760107" y="5170051"/>
            <a:ext cx="2777490" cy="347186"/>
          </a:xfrm>
          <a:prstGeom prst="rect">
            <a:avLst/>
          </a:prstGeom>
          <a:noFill/>
          <a:ln/>
        </p:spPr>
        <p:txBody>
          <a:bodyPr wrap="none" rtlCol="0" anchor="t"/>
          <a:lstStyle/>
          <a:p>
            <a:pPr marL="0" indent="0">
              <a:lnSpc>
                <a:spcPts val="2734"/>
              </a:lnSpc>
              <a:buNone/>
            </a:pPr>
            <a:endParaRPr lang="en-US" sz="2187" b="1" dirty="0"/>
          </a:p>
        </p:txBody>
      </p:sp>
      <p:sp>
        <p:nvSpPr>
          <p:cNvPr id="17" name="Text 14"/>
          <p:cNvSpPr/>
          <p:nvPr/>
        </p:nvSpPr>
        <p:spPr>
          <a:xfrm>
            <a:off x="2760107" y="5650468"/>
            <a:ext cx="4444008" cy="1066205"/>
          </a:xfrm>
          <a:prstGeom prst="rect">
            <a:avLst/>
          </a:prstGeom>
          <a:noFill/>
          <a:ln/>
        </p:spPr>
        <p:txBody>
          <a:bodyPr wrap="square" rtlCol="0" anchor="t"/>
          <a:lstStyle/>
          <a:p>
            <a:pPr marL="0" indent="0">
              <a:lnSpc>
                <a:spcPts val="2799"/>
              </a:lnSpc>
              <a:buNone/>
            </a:pPr>
            <a:endParaRPr lang="en-US" sz="1750" dirty="0"/>
          </a:p>
        </p:txBody>
      </p:sp>
      <p:sp>
        <p:nvSpPr>
          <p:cNvPr id="20" name="Text 17"/>
          <p:cNvSpPr/>
          <p:nvPr/>
        </p:nvSpPr>
        <p:spPr>
          <a:xfrm>
            <a:off x="8148399" y="5170051"/>
            <a:ext cx="3770352" cy="347186"/>
          </a:xfrm>
          <a:prstGeom prst="rect">
            <a:avLst/>
          </a:prstGeom>
          <a:noFill/>
          <a:ln/>
        </p:spPr>
        <p:txBody>
          <a:bodyPr wrap="none" rtlCol="0" anchor="t"/>
          <a:lstStyle/>
          <a:p>
            <a:pPr marL="0" indent="0">
              <a:lnSpc>
                <a:spcPts val="2734"/>
              </a:lnSpc>
              <a:buNone/>
            </a:pPr>
            <a:endParaRPr lang="en-US" sz="2187" b="1" dirty="0"/>
          </a:p>
        </p:txBody>
      </p:sp>
      <p:sp>
        <p:nvSpPr>
          <p:cNvPr id="21" name="Text 18"/>
          <p:cNvSpPr/>
          <p:nvPr/>
        </p:nvSpPr>
        <p:spPr>
          <a:xfrm>
            <a:off x="8148399" y="5650468"/>
            <a:ext cx="4444008" cy="710803"/>
          </a:xfrm>
          <a:prstGeom prst="rect">
            <a:avLst/>
          </a:prstGeom>
          <a:noFill/>
          <a:ln/>
        </p:spPr>
        <p:txBody>
          <a:bodyPr wrap="square" rtlCol="0" anchor="t"/>
          <a:lstStyle/>
          <a:p>
            <a:pPr marL="0" indent="0">
              <a:lnSpc>
                <a:spcPts val="2799"/>
              </a:lnSpc>
              <a:buNone/>
            </a:pPr>
            <a:endParaRPr lang="en-US" sz="1750" dirty="0"/>
          </a:p>
        </p:txBody>
      </p:sp>
      <p:grpSp>
        <p:nvGrpSpPr>
          <p:cNvPr id="5" name="Grup 4">
            <a:extLst>
              <a:ext uri="{FF2B5EF4-FFF2-40B4-BE49-F238E27FC236}">
                <a16:creationId xmlns:a16="http://schemas.microsoft.com/office/drawing/2014/main" id="{08C6E3A8-58A7-1A5E-4A7E-9739EBB56C03}"/>
              </a:ext>
            </a:extLst>
          </p:cNvPr>
          <p:cNvGrpSpPr/>
          <p:nvPr/>
        </p:nvGrpSpPr>
        <p:grpSpPr>
          <a:xfrm>
            <a:off x="1587600" y="2182578"/>
            <a:ext cx="4909272" cy="1953535"/>
            <a:chOff x="1585931" y="1938564"/>
            <a:chExt cx="4909272" cy="1953535"/>
          </a:xfrm>
        </p:grpSpPr>
        <p:sp>
          <p:nvSpPr>
            <p:cNvPr id="22" name="Shape 2">
              <a:extLst>
                <a:ext uri="{FF2B5EF4-FFF2-40B4-BE49-F238E27FC236}">
                  <a16:creationId xmlns:a16="http://schemas.microsoft.com/office/drawing/2014/main" id="{C1F56DCD-E722-B337-33AB-F7B1CB5D996B}"/>
                </a:ext>
              </a:extLst>
            </p:cNvPr>
            <p:cNvSpPr/>
            <p:nvPr/>
          </p:nvSpPr>
          <p:spPr>
            <a:xfrm>
              <a:off x="1585931" y="1938564"/>
              <a:ext cx="499943" cy="499943"/>
            </a:xfrm>
            <a:prstGeom prst="roundRect">
              <a:avLst>
                <a:gd name="adj" fmla="val 20000"/>
              </a:avLst>
            </a:prstGeom>
            <a:solidFill>
              <a:srgbClr val="E8E8E3"/>
            </a:solidFill>
            <a:ln w="7620">
              <a:solidFill>
                <a:srgbClr val="CECEC9"/>
              </a:solidFill>
              <a:prstDash val="solid"/>
            </a:ln>
          </p:spPr>
          <p:txBody>
            <a:bodyPr/>
            <a:lstStyle/>
            <a:p>
              <a:endParaRPr lang="tr-TR"/>
            </a:p>
          </p:txBody>
        </p:sp>
        <p:sp>
          <p:nvSpPr>
            <p:cNvPr id="23" name="Text 3">
              <a:extLst>
                <a:ext uri="{FF2B5EF4-FFF2-40B4-BE49-F238E27FC236}">
                  <a16:creationId xmlns:a16="http://schemas.microsoft.com/office/drawing/2014/main" id="{FC684398-B977-D1FF-8CFD-34DF93818AF5}"/>
                </a:ext>
              </a:extLst>
            </p:cNvPr>
            <p:cNvSpPr/>
            <p:nvPr/>
          </p:nvSpPr>
          <p:spPr>
            <a:xfrm>
              <a:off x="1764286" y="1980295"/>
              <a:ext cx="143232" cy="416481"/>
            </a:xfrm>
            <a:prstGeom prst="rect">
              <a:avLst/>
            </a:prstGeom>
            <a:noFill/>
            <a:ln/>
          </p:spPr>
          <p:txBody>
            <a:bodyPr wrap="none" rtlCol="0" anchor="ctr"/>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1</a:t>
              </a:r>
              <a:endParaRPr lang="en-US" sz="2624" dirty="0"/>
            </a:p>
          </p:txBody>
        </p:sp>
        <p:sp>
          <p:nvSpPr>
            <p:cNvPr id="24" name="Text 4">
              <a:extLst>
                <a:ext uri="{FF2B5EF4-FFF2-40B4-BE49-F238E27FC236}">
                  <a16:creationId xmlns:a16="http://schemas.microsoft.com/office/drawing/2014/main" id="{7BA2375B-4A11-9DE9-79E4-85944C9F1FD6}"/>
                </a:ext>
              </a:extLst>
            </p:cNvPr>
            <p:cNvSpPr/>
            <p:nvPr/>
          </p:nvSpPr>
          <p:spPr>
            <a:xfrm>
              <a:off x="2051195" y="2014942"/>
              <a:ext cx="2777490" cy="347186"/>
            </a:xfrm>
            <a:prstGeom prst="rect">
              <a:avLst/>
            </a:prstGeom>
            <a:noFill/>
            <a:ln/>
          </p:spPr>
          <p:txBody>
            <a:bodyPr wrap="none" rtlCol="0" anchor="t"/>
            <a:lstStyle/>
            <a:p>
              <a:pPr marL="0" indent="0">
                <a:lnSpc>
                  <a:spcPts val="2734"/>
                </a:lnSpc>
                <a:buNone/>
              </a:pPr>
              <a:r>
                <a:rPr lang="tr-TR" sz="2400" b="1" dirty="0">
                  <a:solidFill>
                    <a:srgbClr val="272525"/>
                  </a:solidFill>
                  <a:latin typeface="Gelasio" pitchFamily="34" charset="0"/>
                  <a:ea typeface="Gelasio" pitchFamily="34" charset="-122"/>
                  <a:cs typeface="Gelasio" pitchFamily="34" charset="-120"/>
                </a:rPr>
                <a:t>KUŞ SÜRÜSÜ ALGORİTMASI</a:t>
              </a:r>
              <a:endParaRPr lang="en-US" sz="2400" b="1" dirty="0"/>
            </a:p>
          </p:txBody>
        </p:sp>
        <p:sp>
          <p:nvSpPr>
            <p:cNvPr id="25" name="Text 5">
              <a:extLst>
                <a:ext uri="{FF2B5EF4-FFF2-40B4-BE49-F238E27FC236}">
                  <a16:creationId xmlns:a16="http://schemas.microsoft.com/office/drawing/2014/main" id="{335729FF-C3CD-D065-EEE3-C75B7E675846}"/>
                </a:ext>
              </a:extLst>
            </p:cNvPr>
            <p:cNvSpPr/>
            <p:nvPr/>
          </p:nvSpPr>
          <p:spPr>
            <a:xfrm>
              <a:off x="2051195" y="2495299"/>
              <a:ext cx="4444008" cy="1396800"/>
            </a:xfrm>
            <a:prstGeom prst="rect">
              <a:avLst/>
            </a:prstGeom>
            <a:noFill/>
            <a:ln/>
          </p:spPr>
          <p:txBody>
            <a:bodyPr wrap="square" rtlCol="0" anchor="t"/>
            <a:lstStyle/>
            <a:p>
              <a:pPr marL="0" indent="0">
                <a:lnSpc>
                  <a:spcPts val="2799"/>
                </a:lnSpc>
                <a:buNone/>
              </a:pPr>
              <a:r>
                <a:rPr lang="tr-TR" dirty="0">
                  <a:solidFill>
                    <a:srgbClr val="272525"/>
                  </a:solidFill>
                  <a:latin typeface="Lato" pitchFamily="34" charset="0"/>
                  <a:ea typeface="Lato" pitchFamily="34" charset="-122"/>
                  <a:cs typeface="Lato" pitchFamily="34" charset="-120"/>
                </a:rPr>
                <a:t>Kuş</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sürülerinin</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karmaşık</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hareketleri</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ve</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organizasyonel</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yeteneklerini</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modelleyerek</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optimizasyon</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problemlerini</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çözer</a:t>
              </a:r>
              <a:r>
                <a:rPr lang="en-US" dirty="0">
                  <a:solidFill>
                    <a:srgbClr val="272525"/>
                  </a:solidFill>
                  <a:latin typeface="Lato" pitchFamily="34" charset="0"/>
                  <a:ea typeface="Lato" pitchFamily="34" charset="-122"/>
                  <a:cs typeface="Lato" pitchFamily="34" charset="-120"/>
                </a:rPr>
                <a:t>.</a:t>
              </a:r>
              <a:endParaRPr lang="en-US" dirty="0"/>
            </a:p>
          </p:txBody>
        </p:sp>
      </p:grpSp>
      <p:grpSp>
        <p:nvGrpSpPr>
          <p:cNvPr id="26" name="Grup 25">
            <a:extLst>
              <a:ext uri="{FF2B5EF4-FFF2-40B4-BE49-F238E27FC236}">
                <a16:creationId xmlns:a16="http://schemas.microsoft.com/office/drawing/2014/main" id="{857952DE-53DE-8D5D-2D08-D91ED2BBFCAF}"/>
              </a:ext>
            </a:extLst>
          </p:cNvPr>
          <p:cNvGrpSpPr/>
          <p:nvPr/>
        </p:nvGrpSpPr>
        <p:grpSpPr>
          <a:xfrm>
            <a:off x="8133528" y="2228795"/>
            <a:ext cx="4909272" cy="1949216"/>
            <a:chOff x="8268756" y="1938564"/>
            <a:chExt cx="4909272" cy="1949216"/>
          </a:xfrm>
        </p:grpSpPr>
        <p:sp>
          <p:nvSpPr>
            <p:cNvPr id="27" name="Shape 6">
              <a:extLst>
                <a:ext uri="{FF2B5EF4-FFF2-40B4-BE49-F238E27FC236}">
                  <a16:creationId xmlns:a16="http://schemas.microsoft.com/office/drawing/2014/main" id="{34F5449D-B387-51A1-0DC5-BA9FE02C81C6}"/>
                </a:ext>
              </a:extLst>
            </p:cNvPr>
            <p:cNvSpPr/>
            <p:nvPr/>
          </p:nvSpPr>
          <p:spPr>
            <a:xfrm>
              <a:off x="8268756" y="1938564"/>
              <a:ext cx="499943" cy="499943"/>
            </a:xfrm>
            <a:prstGeom prst="roundRect">
              <a:avLst>
                <a:gd name="adj" fmla="val 20000"/>
              </a:avLst>
            </a:prstGeom>
            <a:solidFill>
              <a:srgbClr val="E8E8E3"/>
            </a:solidFill>
            <a:ln w="7620">
              <a:solidFill>
                <a:srgbClr val="CECEC9"/>
              </a:solidFill>
              <a:prstDash val="solid"/>
            </a:ln>
          </p:spPr>
          <p:txBody>
            <a:bodyPr/>
            <a:lstStyle/>
            <a:p>
              <a:endParaRPr lang="tr-TR"/>
            </a:p>
          </p:txBody>
        </p:sp>
        <p:sp>
          <p:nvSpPr>
            <p:cNvPr id="28" name="Text 7">
              <a:extLst>
                <a:ext uri="{FF2B5EF4-FFF2-40B4-BE49-F238E27FC236}">
                  <a16:creationId xmlns:a16="http://schemas.microsoft.com/office/drawing/2014/main" id="{A5201E13-148A-102B-328E-99616538B8EC}"/>
                </a:ext>
              </a:extLst>
            </p:cNvPr>
            <p:cNvSpPr/>
            <p:nvPr/>
          </p:nvSpPr>
          <p:spPr>
            <a:xfrm>
              <a:off x="8425562" y="1980295"/>
              <a:ext cx="186214" cy="416481"/>
            </a:xfrm>
            <a:prstGeom prst="rect">
              <a:avLst/>
            </a:prstGeom>
            <a:noFill/>
            <a:ln/>
          </p:spPr>
          <p:txBody>
            <a:bodyPr wrap="none" rtlCol="0" anchor="ctr"/>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2</a:t>
              </a:r>
              <a:endParaRPr lang="en-US" sz="2624" dirty="0"/>
            </a:p>
          </p:txBody>
        </p:sp>
        <p:sp>
          <p:nvSpPr>
            <p:cNvPr id="29" name="Text 8">
              <a:extLst>
                <a:ext uri="{FF2B5EF4-FFF2-40B4-BE49-F238E27FC236}">
                  <a16:creationId xmlns:a16="http://schemas.microsoft.com/office/drawing/2014/main" id="{8AF47262-676D-89EC-E2F8-712DA3134435}"/>
                </a:ext>
              </a:extLst>
            </p:cNvPr>
            <p:cNvSpPr/>
            <p:nvPr/>
          </p:nvSpPr>
          <p:spPr>
            <a:xfrm>
              <a:off x="8734020" y="2014942"/>
              <a:ext cx="2777490" cy="347186"/>
            </a:xfrm>
            <a:prstGeom prst="rect">
              <a:avLst/>
            </a:prstGeom>
            <a:noFill/>
            <a:ln/>
          </p:spPr>
          <p:txBody>
            <a:bodyPr wrap="none" rtlCol="0" anchor="t"/>
            <a:lstStyle/>
            <a:p>
              <a:pPr marL="0" indent="0">
                <a:lnSpc>
                  <a:spcPts val="2734"/>
                </a:lnSpc>
                <a:buNone/>
              </a:pPr>
              <a:r>
                <a:rPr lang="tr-TR" sz="2400" b="1" dirty="0" err="1">
                  <a:solidFill>
                    <a:srgbClr val="272525"/>
                  </a:solidFill>
                  <a:latin typeface="Gelasio" pitchFamily="34" charset="0"/>
                  <a:ea typeface="Gelasio" pitchFamily="34" charset="-122"/>
                  <a:cs typeface="Gelasio" pitchFamily="34" charset="-120"/>
                </a:rPr>
                <a:t>HARMONY</a:t>
              </a:r>
              <a:r>
                <a:rPr lang="tr-TR" sz="2400" b="1" dirty="0">
                  <a:solidFill>
                    <a:srgbClr val="272525"/>
                  </a:solidFill>
                  <a:latin typeface="Gelasio" pitchFamily="34" charset="0"/>
                  <a:ea typeface="Gelasio" pitchFamily="34" charset="-122"/>
                  <a:cs typeface="Gelasio" pitchFamily="34" charset="-120"/>
                </a:rPr>
                <a:t> </a:t>
              </a:r>
              <a:r>
                <a:rPr lang="tr-TR" sz="2400" b="1" dirty="0" err="1">
                  <a:solidFill>
                    <a:srgbClr val="272525"/>
                  </a:solidFill>
                  <a:latin typeface="Gelasio" pitchFamily="34" charset="0"/>
                  <a:ea typeface="Gelasio" pitchFamily="34" charset="-122"/>
                  <a:cs typeface="Gelasio" pitchFamily="34" charset="-120"/>
                </a:rPr>
                <a:t>SEARCH</a:t>
              </a:r>
              <a:r>
                <a:rPr lang="tr-TR" sz="2400" b="1" dirty="0">
                  <a:solidFill>
                    <a:srgbClr val="272525"/>
                  </a:solidFill>
                  <a:latin typeface="Gelasio" pitchFamily="34" charset="0"/>
                  <a:ea typeface="Gelasio" pitchFamily="34" charset="-122"/>
                  <a:cs typeface="Gelasio" pitchFamily="34" charset="-120"/>
                </a:rPr>
                <a:t> ALGORİTMASI</a:t>
              </a:r>
              <a:endParaRPr lang="en-US" sz="2400" b="1" dirty="0"/>
            </a:p>
          </p:txBody>
        </p:sp>
        <p:sp>
          <p:nvSpPr>
            <p:cNvPr id="30" name="Text 9">
              <a:extLst>
                <a:ext uri="{FF2B5EF4-FFF2-40B4-BE49-F238E27FC236}">
                  <a16:creationId xmlns:a16="http://schemas.microsoft.com/office/drawing/2014/main" id="{0F500BCD-6C5D-9B20-CB65-3C273D5A4534}"/>
                </a:ext>
              </a:extLst>
            </p:cNvPr>
            <p:cNvSpPr/>
            <p:nvPr/>
          </p:nvSpPr>
          <p:spPr>
            <a:xfrm>
              <a:off x="8734020" y="2490980"/>
              <a:ext cx="4444008" cy="1396800"/>
            </a:xfrm>
            <a:prstGeom prst="rect">
              <a:avLst/>
            </a:prstGeom>
            <a:noFill/>
            <a:ln/>
          </p:spPr>
          <p:txBody>
            <a:bodyPr wrap="square" rtlCol="0" anchor="t"/>
            <a:lstStyle/>
            <a:p>
              <a:pPr marL="0" indent="0">
                <a:lnSpc>
                  <a:spcPts val="2799"/>
                </a:lnSpc>
                <a:buNone/>
              </a:pPr>
              <a:r>
                <a:rPr lang="tr-TR" dirty="0">
                  <a:solidFill>
                    <a:srgbClr val="272525"/>
                  </a:solidFill>
                  <a:latin typeface="Lato" pitchFamily="34" charset="0"/>
                  <a:ea typeface="Lato" pitchFamily="34" charset="-122"/>
                  <a:cs typeface="Lato" pitchFamily="34" charset="-120"/>
                </a:rPr>
                <a:t>M</a:t>
              </a:r>
              <a:r>
                <a:rPr lang="en-US" dirty="0" err="1">
                  <a:solidFill>
                    <a:srgbClr val="272525"/>
                  </a:solidFill>
                  <a:latin typeface="Lato" pitchFamily="34" charset="0"/>
                  <a:ea typeface="Lato" pitchFamily="34" charset="-122"/>
                  <a:cs typeface="Lato" pitchFamily="34" charset="-120"/>
                </a:rPr>
                <a:t>üzikal</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uyum</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ve</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harmoni</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kavramlarından</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esinlenerek</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oluşturulmuş</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bir</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optimizasyon</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algoritmasıdır</a:t>
              </a:r>
              <a:r>
                <a:rPr lang="en-US" dirty="0">
                  <a:solidFill>
                    <a:srgbClr val="272525"/>
                  </a:solidFill>
                  <a:latin typeface="Lato" pitchFamily="34" charset="0"/>
                  <a:ea typeface="Lato" pitchFamily="34" charset="-122"/>
                  <a:cs typeface="Lato" pitchFamily="34" charset="-120"/>
                </a:rPr>
                <a:t>.</a:t>
              </a:r>
              <a:endParaRPr lang="en-US" dirty="0"/>
            </a:p>
          </p:txBody>
        </p:sp>
      </p:grpSp>
      <p:grpSp>
        <p:nvGrpSpPr>
          <p:cNvPr id="31" name="Grup 30">
            <a:extLst>
              <a:ext uri="{FF2B5EF4-FFF2-40B4-BE49-F238E27FC236}">
                <a16:creationId xmlns:a16="http://schemas.microsoft.com/office/drawing/2014/main" id="{EF029DE3-B118-F7F3-0711-A87F47364816}"/>
              </a:ext>
            </a:extLst>
          </p:cNvPr>
          <p:cNvGrpSpPr/>
          <p:nvPr/>
        </p:nvGrpSpPr>
        <p:grpSpPr>
          <a:xfrm>
            <a:off x="1587600" y="4757688"/>
            <a:ext cx="4909272" cy="1954161"/>
            <a:chOff x="1585931" y="4173022"/>
            <a:chExt cx="4909272" cy="1954161"/>
          </a:xfrm>
        </p:grpSpPr>
        <p:sp>
          <p:nvSpPr>
            <p:cNvPr id="32" name="Shape 10">
              <a:extLst>
                <a:ext uri="{FF2B5EF4-FFF2-40B4-BE49-F238E27FC236}">
                  <a16:creationId xmlns:a16="http://schemas.microsoft.com/office/drawing/2014/main" id="{14F91C74-C840-3834-99AC-BEF75A5428F8}"/>
                </a:ext>
              </a:extLst>
            </p:cNvPr>
            <p:cNvSpPr/>
            <p:nvPr/>
          </p:nvSpPr>
          <p:spPr>
            <a:xfrm>
              <a:off x="1585931" y="4173022"/>
              <a:ext cx="499943" cy="499943"/>
            </a:xfrm>
            <a:prstGeom prst="roundRect">
              <a:avLst>
                <a:gd name="adj" fmla="val 20000"/>
              </a:avLst>
            </a:prstGeom>
            <a:solidFill>
              <a:srgbClr val="E8E8E3"/>
            </a:solidFill>
            <a:ln w="7620">
              <a:solidFill>
                <a:srgbClr val="CECEC9"/>
              </a:solidFill>
              <a:prstDash val="solid"/>
            </a:ln>
          </p:spPr>
          <p:txBody>
            <a:bodyPr/>
            <a:lstStyle/>
            <a:p>
              <a:endParaRPr lang="tr-TR"/>
            </a:p>
          </p:txBody>
        </p:sp>
        <p:sp>
          <p:nvSpPr>
            <p:cNvPr id="33" name="Text 11">
              <a:extLst>
                <a:ext uri="{FF2B5EF4-FFF2-40B4-BE49-F238E27FC236}">
                  <a16:creationId xmlns:a16="http://schemas.microsoft.com/office/drawing/2014/main" id="{B5B2DB5E-0D5A-506C-4A55-060E9BF8A5D9}"/>
                </a:ext>
              </a:extLst>
            </p:cNvPr>
            <p:cNvSpPr/>
            <p:nvPr/>
          </p:nvSpPr>
          <p:spPr>
            <a:xfrm>
              <a:off x="1743927" y="4214753"/>
              <a:ext cx="183952" cy="416481"/>
            </a:xfrm>
            <a:prstGeom prst="rect">
              <a:avLst/>
            </a:prstGeom>
            <a:noFill/>
            <a:ln/>
          </p:spPr>
          <p:txBody>
            <a:bodyPr wrap="none" rtlCol="0" anchor="ctr"/>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3</a:t>
              </a:r>
              <a:endParaRPr lang="en-US" sz="2624" dirty="0"/>
            </a:p>
          </p:txBody>
        </p:sp>
        <p:sp>
          <p:nvSpPr>
            <p:cNvPr id="34" name="Text 12">
              <a:extLst>
                <a:ext uri="{FF2B5EF4-FFF2-40B4-BE49-F238E27FC236}">
                  <a16:creationId xmlns:a16="http://schemas.microsoft.com/office/drawing/2014/main" id="{5D9F3515-322F-3E4F-D4A9-985603AC75D7}"/>
                </a:ext>
              </a:extLst>
            </p:cNvPr>
            <p:cNvSpPr/>
            <p:nvPr/>
          </p:nvSpPr>
          <p:spPr>
            <a:xfrm>
              <a:off x="2051195" y="4249400"/>
              <a:ext cx="2777490" cy="347186"/>
            </a:xfrm>
            <a:prstGeom prst="rect">
              <a:avLst/>
            </a:prstGeom>
            <a:noFill/>
            <a:ln/>
          </p:spPr>
          <p:txBody>
            <a:bodyPr wrap="none" rtlCol="0" anchor="t"/>
            <a:lstStyle/>
            <a:p>
              <a:pPr marL="0" indent="0">
                <a:lnSpc>
                  <a:spcPts val="2734"/>
                </a:lnSpc>
                <a:buNone/>
              </a:pPr>
              <a:r>
                <a:rPr lang="en-US" sz="2400" b="1" dirty="0" err="1">
                  <a:solidFill>
                    <a:srgbClr val="272525"/>
                  </a:solidFill>
                  <a:latin typeface="Gelasio" pitchFamily="34" charset="0"/>
                  <a:ea typeface="Gelasio" pitchFamily="34" charset="-122"/>
                  <a:cs typeface="Gelasio" pitchFamily="34" charset="-120"/>
                </a:rPr>
                <a:t>BENZET</a:t>
              </a:r>
              <a:r>
                <a:rPr lang="tr-TR" sz="2400" b="1" dirty="0">
                  <a:solidFill>
                    <a:srgbClr val="272525"/>
                  </a:solidFill>
                  <a:latin typeface="Gelasio" pitchFamily="34" charset="0"/>
                  <a:ea typeface="Gelasio" pitchFamily="34" charset="-122"/>
                  <a:cs typeface="Gelasio" pitchFamily="34" charset="-120"/>
                </a:rPr>
                <a:t>İ</a:t>
              </a:r>
              <a:r>
                <a:rPr lang="en-US" sz="2400" b="1" dirty="0">
                  <a:solidFill>
                    <a:srgbClr val="272525"/>
                  </a:solidFill>
                  <a:latin typeface="Gelasio" pitchFamily="34" charset="0"/>
                  <a:ea typeface="Gelasio" pitchFamily="34" charset="-122"/>
                  <a:cs typeface="Gelasio" pitchFamily="34" charset="-120"/>
                </a:rPr>
                <a:t>ML</a:t>
              </a:r>
              <a:r>
                <a:rPr lang="tr-TR" sz="2400" b="1" dirty="0">
                  <a:solidFill>
                    <a:srgbClr val="272525"/>
                  </a:solidFill>
                  <a:latin typeface="Gelasio" pitchFamily="34" charset="0"/>
                  <a:ea typeface="Gelasio" pitchFamily="34" charset="-122"/>
                  <a:cs typeface="Gelasio" pitchFamily="34" charset="-120"/>
                </a:rPr>
                <a:t>İ</a:t>
              </a:r>
              <a:r>
                <a:rPr lang="en-US" sz="2400" b="1" dirty="0">
                  <a:solidFill>
                    <a:srgbClr val="272525"/>
                  </a:solidFill>
                  <a:latin typeface="Gelasio" pitchFamily="34" charset="0"/>
                  <a:ea typeface="Gelasio" pitchFamily="34" charset="-122"/>
                  <a:cs typeface="Gelasio" pitchFamily="34" charset="-120"/>
                </a:rPr>
                <a:t> </a:t>
              </a:r>
              <a:r>
                <a:rPr lang="en-US" sz="2400" b="1" dirty="0" err="1">
                  <a:solidFill>
                    <a:srgbClr val="272525"/>
                  </a:solidFill>
                  <a:latin typeface="Gelasio" pitchFamily="34" charset="0"/>
                  <a:ea typeface="Gelasio" pitchFamily="34" charset="-122"/>
                  <a:cs typeface="Gelasio" pitchFamily="34" charset="-120"/>
                </a:rPr>
                <a:t>TAVLAMA</a:t>
              </a:r>
              <a:endParaRPr lang="en-US" sz="2400" b="1" dirty="0"/>
            </a:p>
          </p:txBody>
        </p:sp>
        <p:sp>
          <p:nvSpPr>
            <p:cNvPr id="35" name="Text 13">
              <a:extLst>
                <a:ext uri="{FF2B5EF4-FFF2-40B4-BE49-F238E27FC236}">
                  <a16:creationId xmlns:a16="http://schemas.microsoft.com/office/drawing/2014/main" id="{01082961-C86A-C09D-690F-097C3B40A8CF}"/>
                </a:ext>
              </a:extLst>
            </p:cNvPr>
            <p:cNvSpPr/>
            <p:nvPr/>
          </p:nvSpPr>
          <p:spPr>
            <a:xfrm>
              <a:off x="2051195" y="4729759"/>
              <a:ext cx="4444008" cy="1397424"/>
            </a:xfrm>
            <a:prstGeom prst="rect">
              <a:avLst/>
            </a:prstGeom>
            <a:noFill/>
            <a:ln/>
          </p:spPr>
          <p:txBody>
            <a:bodyPr wrap="square" rtlCol="0" anchor="t"/>
            <a:lstStyle/>
            <a:p>
              <a:pPr marL="0" indent="0">
                <a:lnSpc>
                  <a:spcPts val="2799"/>
                </a:lnSpc>
                <a:buNone/>
              </a:pPr>
              <a:r>
                <a:rPr lang="tr-TR">
                  <a:solidFill>
                    <a:srgbClr val="272525"/>
                  </a:solidFill>
                  <a:latin typeface="Lato" pitchFamily="34" charset="0"/>
                  <a:ea typeface="Lato" pitchFamily="34" charset="-122"/>
                  <a:cs typeface="Lato" pitchFamily="34" charset="-120"/>
                </a:rPr>
                <a:t>Isının yavaş yavaş düşürülmesi prensibine dayanan, metallerin kristalleşme sürecini taklit eden algoritmalar.</a:t>
              </a:r>
              <a:endParaRPr lang="tr-TR"/>
            </a:p>
          </p:txBody>
        </p:sp>
      </p:grpSp>
      <p:grpSp>
        <p:nvGrpSpPr>
          <p:cNvPr id="36" name="Grup 35">
            <a:extLst>
              <a:ext uri="{FF2B5EF4-FFF2-40B4-BE49-F238E27FC236}">
                <a16:creationId xmlns:a16="http://schemas.microsoft.com/office/drawing/2014/main" id="{7DD92B57-DB2D-1D24-E37D-A3A1FB687329}"/>
              </a:ext>
            </a:extLst>
          </p:cNvPr>
          <p:cNvGrpSpPr/>
          <p:nvPr/>
        </p:nvGrpSpPr>
        <p:grpSpPr>
          <a:xfrm>
            <a:off x="8133528" y="4759003"/>
            <a:ext cx="4909272" cy="1953536"/>
            <a:chOff x="8268756" y="4173022"/>
            <a:chExt cx="4909272" cy="1953536"/>
          </a:xfrm>
        </p:grpSpPr>
        <p:sp>
          <p:nvSpPr>
            <p:cNvPr id="37" name="Shape 14">
              <a:extLst>
                <a:ext uri="{FF2B5EF4-FFF2-40B4-BE49-F238E27FC236}">
                  <a16:creationId xmlns:a16="http://schemas.microsoft.com/office/drawing/2014/main" id="{DA2B2418-733B-FB60-75BD-FFE0E446E159}"/>
                </a:ext>
              </a:extLst>
            </p:cNvPr>
            <p:cNvSpPr/>
            <p:nvPr/>
          </p:nvSpPr>
          <p:spPr>
            <a:xfrm>
              <a:off x="8268756" y="4173022"/>
              <a:ext cx="499943" cy="499943"/>
            </a:xfrm>
            <a:prstGeom prst="roundRect">
              <a:avLst>
                <a:gd name="adj" fmla="val 20000"/>
              </a:avLst>
            </a:prstGeom>
            <a:solidFill>
              <a:srgbClr val="E8E8E3"/>
            </a:solidFill>
            <a:ln w="7620">
              <a:solidFill>
                <a:srgbClr val="CECEC9"/>
              </a:solidFill>
              <a:prstDash val="solid"/>
            </a:ln>
          </p:spPr>
          <p:txBody>
            <a:bodyPr/>
            <a:lstStyle/>
            <a:p>
              <a:endParaRPr lang="tr-TR"/>
            </a:p>
          </p:txBody>
        </p:sp>
        <p:sp>
          <p:nvSpPr>
            <p:cNvPr id="38" name="Text 15">
              <a:extLst>
                <a:ext uri="{FF2B5EF4-FFF2-40B4-BE49-F238E27FC236}">
                  <a16:creationId xmlns:a16="http://schemas.microsoft.com/office/drawing/2014/main" id="{DE799A47-151E-2434-D1A2-46AF5F041FDE}"/>
                </a:ext>
              </a:extLst>
            </p:cNvPr>
            <p:cNvSpPr/>
            <p:nvPr/>
          </p:nvSpPr>
          <p:spPr>
            <a:xfrm>
              <a:off x="8424490" y="4214753"/>
              <a:ext cx="188357" cy="416481"/>
            </a:xfrm>
            <a:prstGeom prst="rect">
              <a:avLst/>
            </a:prstGeom>
            <a:noFill/>
            <a:ln/>
          </p:spPr>
          <p:txBody>
            <a:bodyPr wrap="none" rtlCol="0" anchor="ctr"/>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4</a:t>
              </a:r>
              <a:endParaRPr lang="en-US" sz="2624" dirty="0"/>
            </a:p>
          </p:txBody>
        </p:sp>
        <p:sp>
          <p:nvSpPr>
            <p:cNvPr id="39" name="Text 16">
              <a:extLst>
                <a:ext uri="{FF2B5EF4-FFF2-40B4-BE49-F238E27FC236}">
                  <a16:creationId xmlns:a16="http://schemas.microsoft.com/office/drawing/2014/main" id="{58C99BCD-9616-97CB-D55C-120023CAF755}"/>
                </a:ext>
              </a:extLst>
            </p:cNvPr>
            <p:cNvSpPr/>
            <p:nvPr/>
          </p:nvSpPr>
          <p:spPr>
            <a:xfrm>
              <a:off x="8734020" y="4249400"/>
              <a:ext cx="4444008" cy="347186"/>
            </a:xfrm>
            <a:prstGeom prst="rect">
              <a:avLst/>
            </a:prstGeom>
            <a:noFill/>
            <a:ln/>
          </p:spPr>
          <p:txBody>
            <a:bodyPr wrap="none" rtlCol="0" anchor="t"/>
            <a:lstStyle/>
            <a:p>
              <a:pPr marL="0" indent="0">
                <a:lnSpc>
                  <a:spcPts val="2734"/>
                </a:lnSpc>
                <a:buNone/>
              </a:pPr>
              <a:r>
                <a:rPr lang="en-US" sz="2400" b="1" dirty="0" err="1">
                  <a:solidFill>
                    <a:srgbClr val="272525"/>
                  </a:solidFill>
                  <a:latin typeface="Gelasio" pitchFamily="34" charset="0"/>
                  <a:ea typeface="Gelasio" pitchFamily="34" charset="-122"/>
                  <a:cs typeface="Gelasio" pitchFamily="34" charset="-120"/>
                </a:rPr>
                <a:t>KARINCA</a:t>
              </a:r>
              <a:r>
                <a:rPr lang="en-US" sz="2400" b="1" dirty="0">
                  <a:solidFill>
                    <a:srgbClr val="272525"/>
                  </a:solidFill>
                  <a:latin typeface="Gelasio" pitchFamily="34" charset="0"/>
                  <a:ea typeface="Gelasio" pitchFamily="34" charset="-122"/>
                  <a:cs typeface="Gelasio" pitchFamily="34" charset="-120"/>
                </a:rPr>
                <a:t> </a:t>
              </a:r>
              <a:r>
                <a:rPr lang="en-US" sz="2400" b="1" dirty="0" err="1">
                  <a:solidFill>
                    <a:srgbClr val="272525"/>
                  </a:solidFill>
                  <a:latin typeface="Gelasio" pitchFamily="34" charset="0"/>
                  <a:ea typeface="Gelasio" pitchFamily="34" charset="-122"/>
                  <a:cs typeface="Gelasio" pitchFamily="34" charset="-120"/>
                </a:rPr>
                <a:t>KOLON</a:t>
              </a:r>
              <a:r>
                <a:rPr lang="tr-TR" sz="2400" b="1" dirty="0">
                  <a:solidFill>
                    <a:srgbClr val="272525"/>
                  </a:solidFill>
                  <a:latin typeface="Gelasio" pitchFamily="34" charset="0"/>
                  <a:ea typeface="Gelasio" pitchFamily="34" charset="-122"/>
                  <a:cs typeface="Gelasio" pitchFamily="34" charset="-120"/>
                </a:rPr>
                <a:t>İ</a:t>
              </a:r>
              <a:r>
                <a:rPr lang="en-US" sz="2400" b="1" dirty="0">
                  <a:solidFill>
                    <a:srgbClr val="272525"/>
                  </a:solidFill>
                  <a:latin typeface="Gelasio" pitchFamily="34" charset="0"/>
                  <a:ea typeface="Gelasio" pitchFamily="34" charset="-122"/>
                  <a:cs typeface="Gelasio" pitchFamily="34" charset="-120"/>
                </a:rPr>
                <a:t> OPT</a:t>
              </a:r>
              <a:r>
                <a:rPr lang="tr-TR" sz="2400" b="1" dirty="0">
                  <a:solidFill>
                    <a:srgbClr val="272525"/>
                  </a:solidFill>
                  <a:latin typeface="Gelasio" pitchFamily="34" charset="0"/>
                  <a:ea typeface="Gelasio" pitchFamily="34" charset="-122"/>
                  <a:cs typeface="Gelasio" pitchFamily="34" charset="-120"/>
                </a:rPr>
                <a:t>İ</a:t>
              </a:r>
              <a:r>
                <a:rPr lang="en-US" sz="2400" b="1" dirty="0">
                  <a:solidFill>
                    <a:srgbClr val="272525"/>
                  </a:solidFill>
                  <a:latin typeface="Gelasio" pitchFamily="34" charset="0"/>
                  <a:ea typeface="Gelasio" pitchFamily="34" charset="-122"/>
                  <a:cs typeface="Gelasio" pitchFamily="34" charset="-120"/>
                </a:rPr>
                <a:t>M</a:t>
              </a:r>
              <a:r>
                <a:rPr lang="tr-TR" sz="2400" b="1" dirty="0">
                  <a:solidFill>
                    <a:srgbClr val="272525"/>
                  </a:solidFill>
                  <a:latin typeface="Gelasio" pitchFamily="34" charset="0"/>
                  <a:ea typeface="Gelasio" pitchFamily="34" charset="-122"/>
                  <a:cs typeface="Gelasio" pitchFamily="34" charset="-120"/>
                </a:rPr>
                <a:t>İ</a:t>
              </a:r>
              <a:r>
                <a:rPr lang="en-US" sz="2400" b="1" dirty="0" err="1">
                  <a:solidFill>
                    <a:srgbClr val="272525"/>
                  </a:solidFill>
                  <a:latin typeface="Gelasio" pitchFamily="34" charset="0"/>
                  <a:ea typeface="Gelasio" pitchFamily="34" charset="-122"/>
                  <a:cs typeface="Gelasio" pitchFamily="34" charset="-120"/>
                </a:rPr>
                <a:t>ZASYONU</a:t>
              </a:r>
              <a:endParaRPr lang="en-US" sz="2400" b="1" dirty="0"/>
            </a:p>
          </p:txBody>
        </p:sp>
        <p:sp>
          <p:nvSpPr>
            <p:cNvPr id="40" name="Text 17">
              <a:extLst>
                <a:ext uri="{FF2B5EF4-FFF2-40B4-BE49-F238E27FC236}">
                  <a16:creationId xmlns:a16="http://schemas.microsoft.com/office/drawing/2014/main" id="{71341C20-F4C4-34EF-3E5F-3E7258EEE168}"/>
                </a:ext>
              </a:extLst>
            </p:cNvPr>
            <p:cNvSpPr/>
            <p:nvPr/>
          </p:nvSpPr>
          <p:spPr>
            <a:xfrm>
              <a:off x="8734020" y="4729758"/>
              <a:ext cx="4444008" cy="1396800"/>
            </a:xfrm>
            <a:prstGeom prst="rect">
              <a:avLst/>
            </a:prstGeom>
            <a:noFill/>
            <a:ln/>
          </p:spPr>
          <p:txBody>
            <a:bodyPr wrap="square" rtlCol="0" anchor="t"/>
            <a:lstStyle/>
            <a:p>
              <a:pPr marL="0" indent="0">
                <a:lnSpc>
                  <a:spcPts val="2799"/>
                </a:lnSpc>
                <a:buNone/>
              </a:pPr>
              <a:r>
                <a:rPr lang="en-US" dirty="0" err="1">
                  <a:solidFill>
                    <a:srgbClr val="272525"/>
                  </a:solidFill>
                  <a:latin typeface="Lato" pitchFamily="34" charset="0"/>
                  <a:ea typeface="Lato" pitchFamily="34" charset="-122"/>
                  <a:cs typeface="Lato" pitchFamily="34" charset="-120"/>
                </a:rPr>
                <a:t>Karıncaların</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yem</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arama</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davranışlarından</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esinlenen</a:t>
              </a:r>
              <a:r>
                <a:rPr lang="en-US" dirty="0">
                  <a:solidFill>
                    <a:srgbClr val="272525"/>
                  </a:solidFill>
                  <a:latin typeface="Lato" pitchFamily="34" charset="0"/>
                  <a:ea typeface="Lato" pitchFamily="34" charset="-122"/>
                  <a:cs typeface="Lato" pitchFamily="34" charset="-120"/>
                </a:rPr>
                <a:t> </a:t>
              </a:r>
              <a:r>
                <a:rPr lang="en-US" dirty="0" err="1">
                  <a:solidFill>
                    <a:srgbClr val="272525"/>
                  </a:solidFill>
                  <a:latin typeface="Lato" pitchFamily="34" charset="0"/>
                  <a:ea typeface="Lato" pitchFamily="34" charset="-122"/>
                  <a:cs typeface="Lato" pitchFamily="34" charset="-120"/>
                </a:rPr>
                <a:t>algoritmalar</a:t>
              </a:r>
              <a:r>
                <a:rPr lang="en-US" dirty="0">
                  <a:solidFill>
                    <a:srgbClr val="272525"/>
                  </a:solidFill>
                  <a:latin typeface="Lato" pitchFamily="34" charset="0"/>
                  <a:ea typeface="Lato" pitchFamily="34" charset="-122"/>
                  <a:cs typeface="Lato" pitchFamily="34" charset="-120"/>
                </a:rPr>
                <a:t>.</a:t>
              </a:r>
              <a:endParaRPr lang="en-US" dirty="0"/>
            </a:p>
          </p:txBody>
        </p:sp>
      </p:gr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65098"/>
            </a:srgbClr>
          </a:solidFill>
          <a:ln/>
        </p:spPr>
        <p:txBody>
          <a:bodyPr anchor="ctr"/>
          <a:lstStyle/>
          <a:p>
            <a:endParaRPr lang="tr-TR"/>
          </a:p>
        </p:txBody>
      </p:sp>
      <p:sp>
        <p:nvSpPr>
          <p:cNvPr id="4" name="Text 1"/>
          <p:cNvSpPr/>
          <p:nvPr/>
        </p:nvSpPr>
        <p:spPr>
          <a:xfrm>
            <a:off x="1327755" y="447402"/>
            <a:ext cx="11974890" cy="694373"/>
          </a:xfrm>
          <a:prstGeom prst="rect">
            <a:avLst/>
          </a:prstGeom>
          <a:noFill/>
          <a:ln/>
        </p:spPr>
        <p:txBody>
          <a:bodyPr wrap="square" rtlCol="0" anchor="ctr"/>
          <a:lstStyle/>
          <a:p>
            <a:pPr algn="ctr">
              <a:lnSpc>
                <a:spcPts val="5468"/>
              </a:lnSpc>
            </a:pPr>
            <a:r>
              <a:rPr lang="en-US" sz="4500" b="1" dirty="0" err="1">
                <a:solidFill>
                  <a:srgbClr val="312F2B"/>
                </a:solidFill>
                <a:latin typeface="Bahnschrift" panose="020B0502040204020203" pitchFamily="34" charset="0"/>
                <a:ea typeface="Gelasio" pitchFamily="34" charset="-122"/>
              </a:rPr>
              <a:t>SEZG</a:t>
            </a:r>
            <a:r>
              <a:rPr lang="tr-TR" sz="4500" b="1" dirty="0">
                <a:solidFill>
                  <a:srgbClr val="312F2B"/>
                </a:solidFill>
                <a:latin typeface="Bahnschrift" panose="020B0502040204020203" pitchFamily="34" charset="0"/>
                <a:ea typeface="Gelasio" pitchFamily="34" charset="-122"/>
              </a:rPr>
              <a:t>İ</a:t>
            </a:r>
            <a:r>
              <a:rPr lang="en-US" sz="4500" b="1" dirty="0" err="1">
                <a:solidFill>
                  <a:srgbClr val="312F2B"/>
                </a:solidFill>
                <a:latin typeface="Bahnschrift" panose="020B0502040204020203" pitchFamily="34" charset="0"/>
                <a:ea typeface="Gelasio" pitchFamily="34" charset="-122"/>
              </a:rPr>
              <a:t>SEL</a:t>
            </a:r>
            <a:r>
              <a:rPr lang="en-US" sz="4500" b="1" dirty="0">
                <a:solidFill>
                  <a:srgbClr val="312F2B"/>
                </a:solidFill>
                <a:latin typeface="Bahnschrift" panose="020B0502040204020203" pitchFamily="34" charset="0"/>
                <a:ea typeface="Gelasio" pitchFamily="34" charset="-122"/>
              </a:rPr>
              <a:t> OPT</a:t>
            </a:r>
            <a:r>
              <a:rPr lang="tr-TR" sz="4500" b="1" dirty="0">
                <a:solidFill>
                  <a:srgbClr val="312F2B"/>
                </a:solidFill>
                <a:latin typeface="Bahnschrift" panose="020B0502040204020203" pitchFamily="34" charset="0"/>
                <a:ea typeface="Gelasio" pitchFamily="34" charset="-122"/>
              </a:rPr>
              <a:t>İ</a:t>
            </a:r>
            <a:r>
              <a:rPr lang="en-US" sz="4500" b="1" dirty="0">
                <a:solidFill>
                  <a:srgbClr val="312F2B"/>
                </a:solidFill>
                <a:latin typeface="Bahnschrift" panose="020B0502040204020203" pitchFamily="34" charset="0"/>
                <a:ea typeface="Gelasio" pitchFamily="34" charset="-122"/>
              </a:rPr>
              <a:t>M</a:t>
            </a:r>
            <a:r>
              <a:rPr lang="tr-TR" sz="4500" b="1" dirty="0">
                <a:solidFill>
                  <a:srgbClr val="312F2B"/>
                </a:solidFill>
                <a:latin typeface="Bahnschrift" panose="020B0502040204020203" pitchFamily="34" charset="0"/>
                <a:ea typeface="Gelasio" pitchFamily="34" charset="-122"/>
              </a:rPr>
              <a:t>İ</a:t>
            </a:r>
            <a:r>
              <a:rPr lang="en-US" sz="4500" b="1" dirty="0" err="1">
                <a:solidFill>
                  <a:srgbClr val="312F2B"/>
                </a:solidFill>
                <a:latin typeface="Bahnschrift" panose="020B0502040204020203" pitchFamily="34" charset="0"/>
                <a:ea typeface="Gelasio" pitchFamily="34" charset="-122"/>
              </a:rPr>
              <a:t>ZASYON</a:t>
            </a:r>
            <a:r>
              <a:rPr lang="en-US" sz="4500" b="1" dirty="0">
                <a:solidFill>
                  <a:srgbClr val="312F2B"/>
                </a:solidFill>
                <a:latin typeface="Bahnschrift" panose="020B0502040204020203" pitchFamily="34" charset="0"/>
                <a:ea typeface="Gelasio" pitchFamily="34" charset="-122"/>
              </a:rPr>
              <a:t> ALGOR</a:t>
            </a:r>
            <a:r>
              <a:rPr lang="tr-TR" sz="4500" b="1" dirty="0">
                <a:solidFill>
                  <a:srgbClr val="312F2B"/>
                </a:solidFill>
                <a:latin typeface="Bahnschrift" panose="020B0502040204020203" pitchFamily="34" charset="0"/>
                <a:ea typeface="Gelasio" pitchFamily="34" charset="-122"/>
              </a:rPr>
              <a:t>İ</a:t>
            </a:r>
            <a:r>
              <a:rPr lang="en-US" sz="4500" b="1" dirty="0" err="1">
                <a:solidFill>
                  <a:srgbClr val="312F2B"/>
                </a:solidFill>
                <a:latin typeface="Bahnschrift" panose="020B0502040204020203" pitchFamily="34" charset="0"/>
                <a:ea typeface="Gelasio" pitchFamily="34" charset="-122"/>
              </a:rPr>
              <a:t>TMALARI</a:t>
            </a:r>
            <a:endParaRPr lang="en-US" sz="4500" b="1" dirty="0">
              <a:solidFill>
                <a:srgbClr val="312F2B"/>
              </a:solidFill>
              <a:latin typeface="Bahnschrift" panose="020B0502040204020203" pitchFamily="34" charset="0"/>
              <a:ea typeface="Gelasio" pitchFamily="34" charset="-122"/>
            </a:endParaRPr>
          </a:p>
        </p:txBody>
      </p:sp>
      <p:grpSp>
        <p:nvGrpSpPr>
          <p:cNvPr id="5" name="Grup 4">
            <a:extLst>
              <a:ext uri="{FF2B5EF4-FFF2-40B4-BE49-F238E27FC236}">
                <a16:creationId xmlns:a16="http://schemas.microsoft.com/office/drawing/2014/main" id="{7B5688D9-C985-7708-EEAF-879D2911ED83}"/>
              </a:ext>
            </a:extLst>
          </p:cNvPr>
          <p:cNvGrpSpPr/>
          <p:nvPr/>
        </p:nvGrpSpPr>
        <p:grpSpPr>
          <a:xfrm>
            <a:off x="1551469" y="1472400"/>
            <a:ext cx="4987997" cy="2422892"/>
            <a:chOff x="2062008" y="1961225"/>
            <a:chExt cx="4987997" cy="2422892"/>
          </a:xfrm>
        </p:grpSpPr>
        <p:sp>
          <p:nvSpPr>
            <p:cNvPr id="6" name="Shape 3"/>
            <p:cNvSpPr/>
            <p:nvPr/>
          </p:nvSpPr>
          <p:spPr>
            <a:xfrm>
              <a:off x="2062008" y="1961225"/>
              <a:ext cx="499943" cy="499943"/>
            </a:xfrm>
            <a:prstGeom prst="roundRect">
              <a:avLst>
                <a:gd name="adj" fmla="val 20000"/>
              </a:avLst>
            </a:prstGeom>
            <a:solidFill>
              <a:srgbClr val="E8E8E3"/>
            </a:solidFill>
            <a:ln w="7620">
              <a:solidFill>
                <a:srgbClr val="CECEC9"/>
              </a:solidFill>
              <a:prstDash val="solid"/>
            </a:ln>
          </p:spPr>
          <p:txBody>
            <a:bodyPr anchor="ctr"/>
            <a:lstStyle/>
            <a:p>
              <a:endParaRPr lang="tr-TR"/>
            </a:p>
          </p:txBody>
        </p:sp>
        <p:sp>
          <p:nvSpPr>
            <p:cNvPr id="7" name="Text 4"/>
            <p:cNvSpPr/>
            <p:nvPr/>
          </p:nvSpPr>
          <p:spPr>
            <a:xfrm>
              <a:off x="2240363" y="2002956"/>
              <a:ext cx="143232" cy="416481"/>
            </a:xfrm>
            <a:prstGeom prst="rect">
              <a:avLst/>
            </a:prstGeom>
            <a:noFill/>
            <a:ln/>
          </p:spPr>
          <p:txBody>
            <a:bodyPr wrap="none" rtlCol="0" anchor="ctr"/>
            <a:lstStyle/>
            <a:p>
              <a:pPr marL="0" indent="0" algn="ctr">
                <a:lnSpc>
                  <a:spcPts val="3281"/>
                </a:lnSpc>
                <a:buNone/>
              </a:pPr>
              <a:r>
                <a:rPr lang="tr-TR" sz="2624" dirty="0">
                  <a:solidFill>
                    <a:srgbClr val="272525"/>
                  </a:solidFill>
                  <a:ea typeface="Gelasio" pitchFamily="34" charset="-122"/>
                </a:rPr>
                <a:t>5</a:t>
              </a:r>
              <a:endParaRPr lang="en-US" sz="2624" dirty="0"/>
            </a:p>
          </p:txBody>
        </p:sp>
        <p:sp>
          <p:nvSpPr>
            <p:cNvPr id="8" name="Text 5"/>
            <p:cNvSpPr/>
            <p:nvPr/>
          </p:nvSpPr>
          <p:spPr>
            <a:xfrm>
              <a:off x="2605997" y="2037544"/>
              <a:ext cx="2777490" cy="347186"/>
            </a:xfrm>
            <a:prstGeom prst="rect">
              <a:avLst/>
            </a:prstGeom>
            <a:noFill/>
            <a:ln/>
          </p:spPr>
          <p:txBody>
            <a:bodyPr wrap="none" rtlCol="0" anchor="ctr"/>
            <a:lstStyle/>
            <a:p>
              <a:pPr marL="0" indent="0">
                <a:lnSpc>
                  <a:spcPts val="2734"/>
                </a:lnSpc>
                <a:buNone/>
              </a:pPr>
              <a:r>
                <a:rPr lang="tr-TR" sz="2187" b="1" dirty="0">
                  <a:solidFill>
                    <a:srgbClr val="272525"/>
                  </a:solidFill>
                  <a:latin typeface="Gelasio" pitchFamily="34" charset="0"/>
                  <a:ea typeface="Gelasio" pitchFamily="34" charset="-122"/>
                  <a:cs typeface="Gelasio" pitchFamily="34" charset="-120"/>
                </a:rPr>
                <a:t>TABU ARAMA</a:t>
              </a:r>
              <a:r>
                <a:rPr lang="en-US" sz="2187" b="1" dirty="0">
                  <a:solidFill>
                    <a:srgbClr val="272525"/>
                  </a:solidFill>
                  <a:latin typeface="Gelasio" pitchFamily="34" charset="0"/>
                  <a:ea typeface="Gelasio" pitchFamily="34" charset="-122"/>
                  <a:cs typeface="Gelasio" pitchFamily="34" charset="-120"/>
                </a:rPr>
                <a:t> ALGOR</a:t>
              </a:r>
              <a:r>
                <a:rPr lang="tr-TR" sz="2187" b="1" dirty="0">
                  <a:solidFill>
                    <a:srgbClr val="272525"/>
                  </a:solidFill>
                  <a:latin typeface="Gelasio" pitchFamily="34" charset="0"/>
                  <a:ea typeface="Gelasio" pitchFamily="34" charset="-122"/>
                  <a:cs typeface="Gelasio" pitchFamily="34" charset="-120"/>
                </a:rPr>
                <a:t>İ</a:t>
              </a:r>
              <a:r>
                <a:rPr lang="en-US" sz="2187" b="1" dirty="0">
                  <a:solidFill>
                    <a:srgbClr val="272525"/>
                  </a:solidFill>
                  <a:latin typeface="Gelasio" pitchFamily="34" charset="0"/>
                  <a:ea typeface="Gelasio" pitchFamily="34" charset="-122"/>
                  <a:cs typeface="Gelasio" pitchFamily="34" charset="-120"/>
                </a:rPr>
                <a:t>TMA</a:t>
              </a:r>
              <a:r>
                <a:rPr lang="tr-TR" sz="2187" b="1" dirty="0" err="1">
                  <a:solidFill>
                    <a:srgbClr val="272525"/>
                  </a:solidFill>
                  <a:latin typeface="Gelasio" pitchFamily="34" charset="0"/>
                  <a:ea typeface="Gelasio" pitchFamily="34" charset="-122"/>
                  <a:cs typeface="Gelasio" pitchFamily="34" charset="-120"/>
                </a:rPr>
                <a:t>SI</a:t>
              </a:r>
              <a:endParaRPr lang="en-US" sz="2187" b="1" dirty="0"/>
            </a:p>
          </p:txBody>
        </p:sp>
        <p:sp>
          <p:nvSpPr>
            <p:cNvPr id="9" name="Text 6"/>
            <p:cNvSpPr/>
            <p:nvPr/>
          </p:nvSpPr>
          <p:spPr>
            <a:xfrm>
              <a:off x="2605997" y="2517961"/>
              <a:ext cx="4444008" cy="1866156"/>
            </a:xfrm>
            <a:prstGeom prst="rect">
              <a:avLst/>
            </a:prstGeom>
            <a:noFill/>
            <a:ln/>
          </p:spPr>
          <p:txBody>
            <a:bodyPr wrap="square" rtlCol="0" anchor="ctr"/>
            <a:lstStyle/>
            <a:p>
              <a:pPr marL="0" indent="0">
                <a:lnSpc>
                  <a:spcPts val="2799"/>
                </a:lnSpc>
                <a:buNone/>
              </a:pPr>
              <a:r>
                <a:rPr lang="tr-TR" dirty="0">
                  <a:solidFill>
                    <a:srgbClr val="272525"/>
                  </a:solidFill>
                  <a:latin typeface="Lato" pitchFamily="34" charset="0"/>
                  <a:ea typeface="Lato" pitchFamily="34" charset="-122"/>
                  <a:cs typeface="Lato" pitchFamily="34" charset="-120"/>
                </a:rPr>
                <a:t>Çözüm alanında geçici olarak kötü duruma düşmeyi önleyen bir tabu listesi kullanarak arama sürecini yönlendirir, böylece yerel optimumdan kaçınılarak daha iyi çözümlere ulaşmayı hedefler.</a:t>
              </a:r>
              <a:endParaRPr lang="en-US" dirty="0"/>
            </a:p>
          </p:txBody>
        </p:sp>
      </p:grpSp>
      <p:grpSp>
        <p:nvGrpSpPr>
          <p:cNvPr id="22" name="Grup 21">
            <a:extLst>
              <a:ext uri="{FF2B5EF4-FFF2-40B4-BE49-F238E27FC236}">
                <a16:creationId xmlns:a16="http://schemas.microsoft.com/office/drawing/2014/main" id="{C88120F6-6206-C6A1-EB3A-325DB7BDCF4A}"/>
              </a:ext>
            </a:extLst>
          </p:cNvPr>
          <p:cNvGrpSpPr/>
          <p:nvPr/>
        </p:nvGrpSpPr>
        <p:grpSpPr>
          <a:xfrm>
            <a:off x="8090935" y="1470427"/>
            <a:ext cx="5463019" cy="3176024"/>
            <a:chOff x="7758520" y="1745294"/>
            <a:chExt cx="4987997" cy="3176024"/>
          </a:xfrm>
        </p:grpSpPr>
        <p:sp>
          <p:nvSpPr>
            <p:cNvPr id="10" name="Shape 7"/>
            <p:cNvSpPr/>
            <p:nvPr/>
          </p:nvSpPr>
          <p:spPr>
            <a:xfrm>
              <a:off x="7758520" y="1961225"/>
              <a:ext cx="499943" cy="499943"/>
            </a:xfrm>
            <a:prstGeom prst="roundRect">
              <a:avLst>
                <a:gd name="adj" fmla="val 20000"/>
              </a:avLst>
            </a:prstGeom>
            <a:solidFill>
              <a:srgbClr val="E8E8E3"/>
            </a:solidFill>
            <a:ln w="7620">
              <a:solidFill>
                <a:srgbClr val="CECEC9"/>
              </a:solidFill>
              <a:prstDash val="solid"/>
            </a:ln>
          </p:spPr>
          <p:txBody>
            <a:bodyPr anchor="ctr"/>
            <a:lstStyle/>
            <a:p>
              <a:endParaRPr lang="tr-TR"/>
            </a:p>
          </p:txBody>
        </p:sp>
        <p:sp>
          <p:nvSpPr>
            <p:cNvPr id="11" name="Text 8"/>
            <p:cNvSpPr/>
            <p:nvPr/>
          </p:nvSpPr>
          <p:spPr>
            <a:xfrm>
              <a:off x="7915326" y="2002897"/>
              <a:ext cx="186214" cy="416481"/>
            </a:xfrm>
            <a:prstGeom prst="rect">
              <a:avLst/>
            </a:prstGeom>
            <a:noFill/>
            <a:ln/>
          </p:spPr>
          <p:txBody>
            <a:bodyPr wrap="none" rtlCol="0" anchor="ctr"/>
            <a:lstStyle/>
            <a:p>
              <a:pPr marL="0" indent="0" algn="ctr">
                <a:lnSpc>
                  <a:spcPts val="3281"/>
                </a:lnSpc>
                <a:buNone/>
              </a:pPr>
              <a:r>
                <a:rPr lang="tr-TR" sz="2624" dirty="0">
                  <a:solidFill>
                    <a:srgbClr val="272525"/>
                  </a:solidFill>
                  <a:ea typeface="Gelasio" pitchFamily="34" charset="-122"/>
                </a:rPr>
                <a:t>6</a:t>
              </a:r>
              <a:endParaRPr lang="en-US" sz="2624" dirty="0"/>
            </a:p>
          </p:txBody>
        </p:sp>
        <p:sp>
          <p:nvSpPr>
            <p:cNvPr id="12" name="Text 9"/>
            <p:cNvSpPr/>
            <p:nvPr/>
          </p:nvSpPr>
          <p:spPr>
            <a:xfrm>
              <a:off x="8302509" y="1745294"/>
              <a:ext cx="3629620" cy="931685"/>
            </a:xfrm>
            <a:prstGeom prst="rect">
              <a:avLst/>
            </a:prstGeom>
            <a:noFill/>
            <a:ln/>
          </p:spPr>
          <p:txBody>
            <a:bodyPr wrap="none" rtlCol="0" anchor="ctr"/>
            <a:lstStyle/>
            <a:p>
              <a:pPr marL="0" indent="0">
                <a:lnSpc>
                  <a:spcPts val="2734"/>
                </a:lnSpc>
                <a:buNone/>
              </a:pPr>
              <a:r>
                <a:rPr lang="tr-TR" sz="2187" b="1" dirty="0">
                  <a:solidFill>
                    <a:srgbClr val="272525"/>
                  </a:solidFill>
                  <a:latin typeface="Gelasio" pitchFamily="34" charset="0"/>
                  <a:ea typeface="Gelasio" pitchFamily="34" charset="-122"/>
                  <a:cs typeface="Gelasio" pitchFamily="34" charset="-120"/>
                </a:rPr>
                <a:t>ARAMA VE KURTARMA </a:t>
              </a:r>
            </a:p>
            <a:p>
              <a:pPr marL="0" indent="0">
                <a:lnSpc>
                  <a:spcPts val="2734"/>
                </a:lnSpc>
                <a:buNone/>
              </a:pPr>
              <a:r>
                <a:rPr lang="tr-TR" sz="2187" b="1" dirty="0">
                  <a:solidFill>
                    <a:srgbClr val="272525"/>
                  </a:solidFill>
                  <a:latin typeface="Gelasio" pitchFamily="34" charset="0"/>
                  <a:ea typeface="Gelasio" pitchFamily="34" charset="-122"/>
                  <a:cs typeface="Gelasio" pitchFamily="34" charset="-120"/>
                </a:rPr>
                <a:t>OPTİMİZASYON ALGORİTMASI</a:t>
              </a:r>
              <a:endParaRPr lang="en-US" sz="2187" b="1" dirty="0"/>
            </a:p>
          </p:txBody>
        </p:sp>
        <p:sp>
          <p:nvSpPr>
            <p:cNvPr id="13" name="Text 10"/>
            <p:cNvSpPr/>
            <p:nvPr/>
          </p:nvSpPr>
          <p:spPr>
            <a:xfrm>
              <a:off x="8302509" y="2517961"/>
              <a:ext cx="4444008" cy="2403357"/>
            </a:xfrm>
            <a:prstGeom prst="rect">
              <a:avLst/>
            </a:prstGeom>
            <a:noFill/>
            <a:ln/>
          </p:spPr>
          <p:txBody>
            <a:bodyPr wrap="square" rtlCol="0" anchor="ctr"/>
            <a:lstStyle/>
            <a:p>
              <a:pPr marL="0" indent="0">
                <a:lnSpc>
                  <a:spcPts val="2799"/>
                </a:lnSpc>
                <a:buNone/>
              </a:pPr>
              <a:r>
                <a:rPr lang="tr-TR" dirty="0">
                  <a:solidFill>
                    <a:srgbClr val="272525"/>
                  </a:solidFill>
                  <a:latin typeface="Lato" pitchFamily="34" charset="0"/>
                  <a:ea typeface="Lato" pitchFamily="34" charset="-122"/>
                  <a:cs typeface="Lato" pitchFamily="34" charset="-120"/>
                </a:rPr>
                <a:t>Acil durum senaryolarında kaynakların en etkili ve verimli şekilde kullanılmasını sağlar. Acil durum bölgelerindeki ihtiyaçları ve kısıtlamaları dikkate alarak, kritik bölgelere en hızlı ve etkili şekilde müdahale edebilmek için optimize rotalar ve stratejiler üretir.</a:t>
              </a:r>
              <a:endParaRPr lang="en-US" dirty="0"/>
            </a:p>
          </p:txBody>
        </p:sp>
      </p:grpSp>
      <p:grpSp>
        <p:nvGrpSpPr>
          <p:cNvPr id="24" name="Grup 23">
            <a:extLst>
              <a:ext uri="{FF2B5EF4-FFF2-40B4-BE49-F238E27FC236}">
                <a16:creationId xmlns:a16="http://schemas.microsoft.com/office/drawing/2014/main" id="{E87F0124-28E4-2DFD-CE74-757A04B3182D}"/>
              </a:ext>
            </a:extLst>
          </p:cNvPr>
          <p:cNvGrpSpPr/>
          <p:nvPr/>
        </p:nvGrpSpPr>
        <p:grpSpPr>
          <a:xfrm>
            <a:off x="1551469" y="4861342"/>
            <a:ext cx="4987997" cy="2581065"/>
            <a:chOff x="2062008" y="5093732"/>
            <a:chExt cx="4987997" cy="2581065"/>
          </a:xfrm>
        </p:grpSpPr>
        <p:sp>
          <p:nvSpPr>
            <p:cNvPr id="14" name="Shape 11"/>
            <p:cNvSpPr/>
            <p:nvPr/>
          </p:nvSpPr>
          <p:spPr>
            <a:xfrm>
              <a:off x="2062008" y="5093732"/>
              <a:ext cx="499943" cy="499943"/>
            </a:xfrm>
            <a:prstGeom prst="roundRect">
              <a:avLst>
                <a:gd name="adj" fmla="val 20000"/>
              </a:avLst>
            </a:prstGeom>
            <a:solidFill>
              <a:srgbClr val="E8E8E3"/>
            </a:solidFill>
            <a:ln w="7620">
              <a:solidFill>
                <a:srgbClr val="CECEC9"/>
              </a:solidFill>
              <a:prstDash val="solid"/>
            </a:ln>
          </p:spPr>
          <p:txBody>
            <a:bodyPr anchor="ctr"/>
            <a:lstStyle/>
            <a:p>
              <a:endParaRPr lang="tr-TR"/>
            </a:p>
          </p:txBody>
        </p:sp>
        <p:sp>
          <p:nvSpPr>
            <p:cNvPr id="15" name="Text 12"/>
            <p:cNvSpPr/>
            <p:nvPr/>
          </p:nvSpPr>
          <p:spPr>
            <a:xfrm>
              <a:off x="2220004" y="5135404"/>
              <a:ext cx="183952" cy="416481"/>
            </a:xfrm>
            <a:prstGeom prst="rect">
              <a:avLst/>
            </a:prstGeom>
            <a:noFill/>
            <a:ln/>
          </p:spPr>
          <p:txBody>
            <a:bodyPr wrap="none" rtlCol="0" anchor="ctr"/>
            <a:lstStyle/>
            <a:p>
              <a:pPr marL="0" indent="0" algn="ctr">
                <a:lnSpc>
                  <a:spcPts val="3281"/>
                </a:lnSpc>
                <a:buNone/>
              </a:pPr>
              <a:r>
                <a:rPr lang="tr-TR" sz="2624" dirty="0"/>
                <a:t>7</a:t>
              </a:r>
              <a:endParaRPr lang="en-US" sz="2624" dirty="0"/>
            </a:p>
          </p:txBody>
        </p:sp>
        <p:sp>
          <p:nvSpPr>
            <p:cNvPr id="16" name="Text 13"/>
            <p:cNvSpPr/>
            <p:nvPr/>
          </p:nvSpPr>
          <p:spPr>
            <a:xfrm>
              <a:off x="2605997" y="5170051"/>
              <a:ext cx="2777490" cy="347186"/>
            </a:xfrm>
            <a:prstGeom prst="rect">
              <a:avLst/>
            </a:prstGeom>
            <a:noFill/>
            <a:ln/>
          </p:spPr>
          <p:txBody>
            <a:bodyPr wrap="none" rtlCol="0" anchor="ctr"/>
            <a:lstStyle/>
            <a:p>
              <a:pPr marL="0" indent="0">
                <a:lnSpc>
                  <a:spcPts val="2734"/>
                </a:lnSpc>
                <a:buNone/>
              </a:pPr>
              <a:r>
                <a:rPr lang="tr-TR" sz="2187" b="1" dirty="0">
                  <a:solidFill>
                    <a:srgbClr val="272525"/>
                  </a:solidFill>
                  <a:latin typeface="Gelasio" pitchFamily="34" charset="0"/>
                  <a:ea typeface="Gelasio" pitchFamily="34" charset="-122"/>
                  <a:cs typeface="Gelasio" pitchFamily="34" charset="-120"/>
                </a:rPr>
                <a:t>YAPAY SİNİR AĞLARI</a:t>
              </a:r>
              <a:endParaRPr lang="en-US" sz="2187" b="1" dirty="0"/>
            </a:p>
          </p:txBody>
        </p:sp>
        <p:sp>
          <p:nvSpPr>
            <p:cNvPr id="17" name="Text 14"/>
            <p:cNvSpPr/>
            <p:nvPr/>
          </p:nvSpPr>
          <p:spPr>
            <a:xfrm>
              <a:off x="2605997" y="5650469"/>
              <a:ext cx="4444008" cy="2024328"/>
            </a:xfrm>
            <a:prstGeom prst="rect">
              <a:avLst/>
            </a:prstGeom>
            <a:noFill/>
            <a:ln/>
          </p:spPr>
          <p:txBody>
            <a:bodyPr wrap="square" rtlCol="0" anchor="ctr"/>
            <a:lstStyle/>
            <a:p>
              <a:pPr marL="0" indent="0">
                <a:lnSpc>
                  <a:spcPts val="2799"/>
                </a:lnSpc>
                <a:buNone/>
              </a:pPr>
              <a:r>
                <a:rPr lang="tr-TR" dirty="0">
                  <a:solidFill>
                    <a:srgbClr val="272525"/>
                  </a:solidFill>
                  <a:latin typeface="Lato" pitchFamily="34" charset="0"/>
                  <a:ea typeface="Lato" pitchFamily="34" charset="-122"/>
                  <a:cs typeface="Lato" pitchFamily="34" charset="-120"/>
                </a:rPr>
                <a:t>Beyindeki nöron ağlarını modelleyen ve karmaşık veri yapıları üzerinde öğrenme ve tahmin yapabilen modellerdir. Bu algoritma yapısı, büyük veri setlerinden karmaşık ilişkileri çıkarabilme yeteneğiyle tanınır.</a:t>
              </a:r>
              <a:endParaRPr lang="en-US" dirty="0"/>
            </a:p>
          </p:txBody>
        </p:sp>
      </p:grpSp>
      <p:grpSp>
        <p:nvGrpSpPr>
          <p:cNvPr id="23" name="Grup 22">
            <a:extLst>
              <a:ext uri="{FF2B5EF4-FFF2-40B4-BE49-F238E27FC236}">
                <a16:creationId xmlns:a16="http://schemas.microsoft.com/office/drawing/2014/main" id="{30AA501E-575F-6830-BEE5-C4CE8E33FA24}"/>
              </a:ext>
            </a:extLst>
          </p:cNvPr>
          <p:cNvGrpSpPr/>
          <p:nvPr/>
        </p:nvGrpSpPr>
        <p:grpSpPr>
          <a:xfrm>
            <a:off x="8090935" y="4880103"/>
            <a:ext cx="4987997" cy="2807095"/>
            <a:chOff x="7758520" y="5093732"/>
            <a:chExt cx="4987997" cy="2807095"/>
          </a:xfrm>
        </p:grpSpPr>
        <p:sp>
          <p:nvSpPr>
            <p:cNvPr id="18" name="Shape 15"/>
            <p:cNvSpPr/>
            <p:nvPr/>
          </p:nvSpPr>
          <p:spPr>
            <a:xfrm>
              <a:off x="7758520" y="5093732"/>
              <a:ext cx="499943" cy="499943"/>
            </a:xfrm>
            <a:prstGeom prst="roundRect">
              <a:avLst>
                <a:gd name="adj" fmla="val 20000"/>
              </a:avLst>
            </a:prstGeom>
            <a:solidFill>
              <a:srgbClr val="E8E8E3"/>
            </a:solidFill>
            <a:ln w="7620">
              <a:solidFill>
                <a:srgbClr val="CECEC9"/>
              </a:solidFill>
              <a:prstDash val="solid"/>
            </a:ln>
          </p:spPr>
          <p:txBody>
            <a:bodyPr anchor="ctr"/>
            <a:lstStyle/>
            <a:p>
              <a:endParaRPr lang="tr-TR"/>
            </a:p>
          </p:txBody>
        </p:sp>
        <p:sp>
          <p:nvSpPr>
            <p:cNvPr id="19" name="Text 16"/>
            <p:cNvSpPr/>
            <p:nvPr/>
          </p:nvSpPr>
          <p:spPr>
            <a:xfrm>
              <a:off x="7914254" y="5135404"/>
              <a:ext cx="188357" cy="416481"/>
            </a:xfrm>
            <a:prstGeom prst="rect">
              <a:avLst/>
            </a:prstGeom>
            <a:noFill/>
            <a:ln/>
          </p:spPr>
          <p:txBody>
            <a:bodyPr wrap="none" rtlCol="0" anchor="ctr"/>
            <a:lstStyle/>
            <a:p>
              <a:pPr marL="0" indent="0" algn="ctr">
                <a:lnSpc>
                  <a:spcPts val="3281"/>
                </a:lnSpc>
                <a:buNone/>
              </a:pPr>
              <a:r>
                <a:rPr lang="tr-TR" sz="2624" dirty="0">
                  <a:solidFill>
                    <a:srgbClr val="272525"/>
                  </a:solidFill>
                  <a:ea typeface="Gelasio" pitchFamily="34" charset="-122"/>
                </a:rPr>
                <a:t>8</a:t>
              </a:r>
              <a:endParaRPr lang="en-US" sz="2624" dirty="0"/>
            </a:p>
          </p:txBody>
        </p:sp>
        <p:sp>
          <p:nvSpPr>
            <p:cNvPr id="20" name="Text 17"/>
            <p:cNvSpPr/>
            <p:nvPr/>
          </p:nvSpPr>
          <p:spPr>
            <a:xfrm>
              <a:off x="8302509" y="5170051"/>
              <a:ext cx="3770352" cy="347186"/>
            </a:xfrm>
            <a:prstGeom prst="rect">
              <a:avLst/>
            </a:prstGeom>
            <a:noFill/>
            <a:ln/>
          </p:spPr>
          <p:txBody>
            <a:bodyPr wrap="none" rtlCol="0" anchor="ctr"/>
            <a:lstStyle/>
            <a:p>
              <a:pPr marL="0" indent="0">
                <a:lnSpc>
                  <a:spcPts val="2734"/>
                </a:lnSpc>
                <a:buNone/>
              </a:pPr>
              <a:r>
                <a:rPr lang="tr-TR" sz="2187" b="1" dirty="0">
                  <a:solidFill>
                    <a:srgbClr val="272525"/>
                  </a:solidFill>
                  <a:latin typeface="Gelasio" pitchFamily="34" charset="0"/>
                  <a:ea typeface="Gelasio" pitchFamily="34" charset="-122"/>
                  <a:cs typeface="Gelasio" pitchFamily="34" charset="-120"/>
                </a:rPr>
                <a:t>ATEŞBÖCEĞİ ALGORİTMASI</a:t>
              </a:r>
              <a:endParaRPr lang="en-US" sz="2187" b="1" dirty="0"/>
            </a:p>
          </p:txBody>
        </p:sp>
        <p:sp>
          <p:nvSpPr>
            <p:cNvPr id="21" name="Text 18"/>
            <p:cNvSpPr/>
            <p:nvPr/>
          </p:nvSpPr>
          <p:spPr>
            <a:xfrm>
              <a:off x="8302509" y="5650468"/>
              <a:ext cx="4444008" cy="2250359"/>
            </a:xfrm>
            <a:prstGeom prst="rect">
              <a:avLst/>
            </a:prstGeom>
            <a:noFill/>
            <a:ln/>
          </p:spPr>
          <p:txBody>
            <a:bodyPr wrap="square" rtlCol="0" anchor="ctr"/>
            <a:lstStyle/>
            <a:p>
              <a:pPr marL="0" indent="0">
                <a:lnSpc>
                  <a:spcPts val="2799"/>
                </a:lnSpc>
                <a:buNone/>
              </a:pPr>
              <a:r>
                <a:rPr lang="tr-TR" dirty="0">
                  <a:solidFill>
                    <a:srgbClr val="272525"/>
                  </a:solidFill>
                  <a:latin typeface="Lato" pitchFamily="34" charset="0"/>
                  <a:ea typeface="Lato" pitchFamily="34" charset="-122"/>
                  <a:cs typeface="Lato" pitchFamily="34" charset="-120"/>
                </a:rPr>
                <a:t>Bu algoritma, potansiyel çözüm alanını ışık parlaklığı olarak temsil eder ve ateşböceklerinin davranışlarından esinlenerek en parlak çözümlere doğru hareket ederek optimizasyon problemi çözümlemesi yapar.</a:t>
              </a:r>
              <a:endParaRPr lang="en-US" dirty="0"/>
            </a:p>
          </p:txBody>
        </p:sp>
      </p:grpSp>
    </p:spTree>
    <p:extLst>
      <p:ext uri="{BB962C8B-B14F-4D97-AF65-F5344CB8AC3E}">
        <p14:creationId xmlns:p14="http://schemas.microsoft.com/office/powerpoint/2010/main" val="155886887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65098"/>
            </a:srgbClr>
          </a:solidFill>
          <a:ln/>
        </p:spPr>
        <p:txBody>
          <a:bodyPr anchor="ctr"/>
          <a:lstStyle/>
          <a:p>
            <a:endParaRPr lang="tr-TR"/>
          </a:p>
        </p:txBody>
      </p:sp>
      <p:pic>
        <p:nvPicPr>
          <p:cNvPr id="4" name="Image 1" descr="preencoded.png"/>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Lst>
          </a:blip>
          <a:stretch>
            <a:fillRect/>
          </a:stretch>
        </p:blipFill>
        <p:spPr>
          <a:xfrm>
            <a:off x="0" y="0"/>
            <a:ext cx="5486400" cy="8229600"/>
          </a:xfrm>
          <a:prstGeom prst="rect">
            <a:avLst/>
          </a:prstGeom>
        </p:spPr>
      </p:pic>
      <p:sp>
        <p:nvSpPr>
          <p:cNvPr id="5" name="Text 1"/>
          <p:cNvSpPr/>
          <p:nvPr/>
        </p:nvSpPr>
        <p:spPr>
          <a:xfrm>
            <a:off x="6302216" y="700644"/>
            <a:ext cx="7512367" cy="1129760"/>
          </a:xfrm>
          <a:prstGeom prst="rect">
            <a:avLst/>
          </a:prstGeom>
          <a:noFill/>
          <a:ln/>
        </p:spPr>
        <p:txBody>
          <a:bodyPr wrap="square" rtlCol="0" anchor="ctr"/>
          <a:lstStyle/>
          <a:p>
            <a:pPr algn="ctr">
              <a:lnSpc>
                <a:spcPts val="5468"/>
              </a:lnSpc>
            </a:pPr>
            <a:r>
              <a:rPr lang="tr-TR" sz="4500" b="1" dirty="0">
                <a:solidFill>
                  <a:srgbClr val="312F2B"/>
                </a:solidFill>
                <a:latin typeface="Bahnschrift" panose="020B0502040204020203" pitchFamily="34" charset="0"/>
                <a:ea typeface="Gelasio" pitchFamily="34" charset="-122"/>
              </a:rPr>
              <a:t>GENETİK ALGORİTMALAR</a:t>
            </a:r>
            <a:endParaRPr lang="en-US" sz="4500" b="1" dirty="0">
              <a:solidFill>
                <a:srgbClr val="312F2B"/>
              </a:solidFill>
              <a:latin typeface="Bahnschrift" panose="020B0502040204020203" pitchFamily="34" charset="0"/>
              <a:ea typeface="Gelasio" pitchFamily="34" charset="-122"/>
            </a:endParaRPr>
          </a:p>
        </p:txBody>
      </p:sp>
      <p:sp>
        <p:nvSpPr>
          <p:cNvPr id="6" name="Text 2"/>
          <p:cNvSpPr/>
          <p:nvPr/>
        </p:nvSpPr>
        <p:spPr>
          <a:xfrm>
            <a:off x="6302216" y="1830404"/>
            <a:ext cx="7512367" cy="1804203"/>
          </a:xfrm>
          <a:prstGeom prst="rect">
            <a:avLst/>
          </a:prstGeom>
          <a:noFill/>
          <a:ln/>
        </p:spPr>
        <p:txBody>
          <a:bodyPr wrap="square" rtlCol="0" anchor="ctr"/>
          <a:lstStyle/>
          <a:p>
            <a:pPr marL="0" indent="0">
              <a:lnSpc>
                <a:spcPts val="2741"/>
              </a:lnSpc>
              <a:buNone/>
            </a:pPr>
            <a:r>
              <a:rPr lang="en-US" dirty="0">
                <a:solidFill>
                  <a:srgbClr val="272525"/>
                </a:solidFill>
                <a:latin typeface="Lato" pitchFamily="34" charset="0"/>
                <a:ea typeface="Lato" pitchFamily="34" charset="-122"/>
                <a:cs typeface="Lato" pitchFamily="34" charset="-120"/>
              </a:rPr>
              <a:t>Genetik Algoritmalar, doğal seleksiyon ve evrim süreçlerinden esinlenen güçlü bir sezgisel optimizasyon tekniğidir. Bu algoritma, potansiyel çözümleri bir popülasyon halinde ele alır ve genetik işlemler (çaprazlama, mutasyon, seleksiyon) yoluyla, giderek daha iyi çözümler elde etmeyi hedefler.</a:t>
            </a:r>
            <a:endParaRPr lang="en-US" dirty="0"/>
          </a:p>
        </p:txBody>
      </p:sp>
      <p:sp>
        <p:nvSpPr>
          <p:cNvPr id="7" name="Text 3"/>
          <p:cNvSpPr/>
          <p:nvPr/>
        </p:nvSpPr>
        <p:spPr>
          <a:xfrm>
            <a:off x="6302216" y="3994358"/>
            <a:ext cx="7512367" cy="1392079"/>
          </a:xfrm>
          <a:prstGeom prst="rect">
            <a:avLst/>
          </a:prstGeom>
          <a:noFill/>
          <a:ln/>
        </p:spPr>
        <p:txBody>
          <a:bodyPr wrap="square" rtlCol="0" anchor="ctr"/>
          <a:lstStyle/>
          <a:p>
            <a:pPr marL="0" indent="0">
              <a:lnSpc>
                <a:spcPts val="2741"/>
              </a:lnSpc>
              <a:buNone/>
            </a:pPr>
            <a:r>
              <a:rPr lang="en-US" dirty="0">
                <a:solidFill>
                  <a:srgbClr val="272525"/>
                </a:solidFill>
                <a:latin typeface="Lato" pitchFamily="34" charset="0"/>
                <a:ea typeface="Lato" pitchFamily="34" charset="-122"/>
                <a:cs typeface="Lato" pitchFamily="34" charset="-120"/>
              </a:rPr>
              <a:t>Genetik Algoritmalar, karmaşık, doğrusal olmayan ve çok değişkenli optimizasyon problemlerinin çözümünde başarılıdır. Ayrıca, problem uzayındaki yerel optimumlardan kaçınma ve global optimumu bulma konusunda da oldukça etkindir.</a:t>
            </a:r>
            <a:endParaRPr lang="en-US" dirty="0"/>
          </a:p>
        </p:txBody>
      </p:sp>
      <p:sp>
        <p:nvSpPr>
          <p:cNvPr id="8" name="Text 4"/>
          <p:cNvSpPr/>
          <p:nvPr/>
        </p:nvSpPr>
        <p:spPr>
          <a:xfrm>
            <a:off x="6302216" y="5746188"/>
            <a:ext cx="7512367" cy="1485888"/>
          </a:xfrm>
          <a:prstGeom prst="rect">
            <a:avLst/>
          </a:prstGeom>
          <a:noFill/>
          <a:ln/>
        </p:spPr>
        <p:txBody>
          <a:bodyPr wrap="square" rtlCol="0" anchor="ctr"/>
          <a:lstStyle/>
          <a:p>
            <a:pPr marL="0" indent="0">
              <a:lnSpc>
                <a:spcPts val="2741"/>
              </a:lnSpc>
              <a:buNone/>
            </a:pPr>
            <a:r>
              <a:rPr lang="en-US" dirty="0">
                <a:solidFill>
                  <a:srgbClr val="272525"/>
                </a:solidFill>
                <a:latin typeface="Lato" pitchFamily="34" charset="0"/>
                <a:ea typeface="Lato" pitchFamily="34" charset="-122"/>
                <a:cs typeface="Lato" pitchFamily="34" charset="-120"/>
              </a:rPr>
              <a:t>Genetik Algoritmalar, kodlama, popülasyon büyüklüğü, seleksiyon yöntemi, çaprazlama ve mutasyon operatörleri gibi birçok parametre ile özelleştirilebilir. Bu esneklik, algoritmanın farklı problem sınıflarına uyarlanmasını sağlar.</a:t>
            </a:r>
            <a:endParaRPr lang="en-US" dirty="0"/>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65098"/>
            </a:srgbClr>
          </a:solidFill>
          <a:ln/>
        </p:spPr>
        <p:txBody>
          <a:bodyPr anchor="ctr"/>
          <a:lstStyle/>
          <a:p>
            <a:endParaRPr lang="tr-TR"/>
          </a:p>
        </p:txBody>
      </p:sp>
      <p:sp>
        <p:nvSpPr>
          <p:cNvPr id="4" name="Text 1"/>
          <p:cNvSpPr/>
          <p:nvPr/>
        </p:nvSpPr>
        <p:spPr>
          <a:xfrm>
            <a:off x="1173383" y="546266"/>
            <a:ext cx="12283635" cy="1579116"/>
          </a:xfrm>
          <a:prstGeom prst="rect">
            <a:avLst/>
          </a:prstGeom>
          <a:noFill/>
          <a:ln/>
        </p:spPr>
        <p:txBody>
          <a:bodyPr wrap="square" rtlCol="0" anchor="ctr"/>
          <a:lstStyle/>
          <a:p>
            <a:pPr algn="ctr">
              <a:lnSpc>
                <a:spcPts val="5468"/>
              </a:lnSpc>
            </a:pPr>
            <a:r>
              <a:rPr lang="tr-TR" sz="4500" b="1" dirty="0">
                <a:solidFill>
                  <a:srgbClr val="312F2B"/>
                </a:solidFill>
                <a:latin typeface="Bahnschrift" panose="020B0502040204020203" pitchFamily="34" charset="0"/>
                <a:ea typeface="Gelasio" pitchFamily="34" charset="-122"/>
              </a:rPr>
              <a:t>GENETİK ALGORİTMA PARAMETRELERİNİN ETKİSİ</a:t>
            </a:r>
          </a:p>
        </p:txBody>
      </p:sp>
      <p:grpSp>
        <p:nvGrpSpPr>
          <p:cNvPr id="12" name="Grup 11">
            <a:extLst>
              <a:ext uri="{FF2B5EF4-FFF2-40B4-BE49-F238E27FC236}">
                <a16:creationId xmlns:a16="http://schemas.microsoft.com/office/drawing/2014/main" id="{BFB0089F-734A-2A20-7461-A1C34C33D6FC}"/>
              </a:ext>
            </a:extLst>
          </p:cNvPr>
          <p:cNvGrpSpPr/>
          <p:nvPr/>
        </p:nvGrpSpPr>
        <p:grpSpPr>
          <a:xfrm>
            <a:off x="1050149" y="2680277"/>
            <a:ext cx="3382194" cy="2869046"/>
            <a:chOff x="912404" y="2870297"/>
            <a:chExt cx="3382194" cy="2869046"/>
          </a:xfrm>
        </p:grpSpPr>
        <p:sp>
          <p:nvSpPr>
            <p:cNvPr id="5" name="Text 2"/>
            <p:cNvSpPr/>
            <p:nvPr/>
          </p:nvSpPr>
          <p:spPr>
            <a:xfrm>
              <a:off x="912404" y="2870297"/>
              <a:ext cx="3382193" cy="347186"/>
            </a:xfrm>
            <a:prstGeom prst="rect">
              <a:avLst/>
            </a:prstGeom>
            <a:noFill/>
            <a:ln/>
          </p:spPr>
          <p:txBody>
            <a:bodyPr wrap="none" rtlCol="0" anchor="ctr"/>
            <a:lstStyle/>
            <a:p>
              <a:pPr marL="0" indent="0">
                <a:lnSpc>
                  <a:spcPts val="2734"/>
                </a:lnSpc>
                <a:buNone/>
              </a:pPr>
              <a:r>
                <a:rPr lang="en-US" sz="2187" b="1" dirty="0" err="1">
                  <a:solidFill>
                    <a:srgbClr val="312F2B"/>
                  </a:solidFill>
                  <a:latin typeface="Bahnschrift" panose="020B0502040204020203" pitchFamily="34" charset="0"/>
                  <a:ea typeface="Gelasio" pitchFamily="34" charset="-122"/>
                  <a:cs typeface="Gelasio" pitchFamily="34" charset="-120"/>
                </a:rPr>
                <a:t>POPÜLASYON</a:t>
              </a:r>
              <a:r>
                <a:rPr lang="en-US" sz="2187" b="1" dirty="0">
                  <a:solidFill>
                    <a:srgbClr val="312F2B"/>
                  </a:solidFill>
                  <a:latin typeface="Bahnschrift" panose="020B0502040204020203" pitchFamily="34" charset="0"/>
                  <a:ea typeface="Gelasio" pitchFamily="34" charset="-122"/>
                  <a:cs typeface="Gelasio" pitchFamily="34" charset="-120"/>
                </a:rPr>
                <a:t> </a:t>
              </a:r>
              <a:r>
                <a:rPr lang="en-US" sz="2187" b="1" dirty="0" err="1">
                  <a:solidFill>
                    <a:srgbClr val="312F2B"/>
                  </a:solidFill>
                  <a:latin typeface="Bahnschrift" panose="020B0502040204020203" pitchFamily="34" charset="0"/>
                  <a:ea typeface="Gelasio" pitchFamily="34" charset="-122"/>
                  <a:cs typeface="Gelasio" pitchFamily="34" charset="-120"/>
                </a:rPr>
                <a:t>BÜYÜKLÜĞÜ</a:t>
              </a:r>
              <a:endParaRPr lang="en-US" sz="2187" b="1" dirty="0">
                <a:latin typeface="Bahnschrift" panose="020B0502040204020203" pitchFamily="34" charset="0"/>
              </a:endParaRPr>
            </a:p>
          </p:txBody>
        </p:sp>
        <p:sp>
          <p:nvSpPr>
            <p:cNvPr id="6" name="Text 3"/>
            <p:cNvSpPr/>
            <p:nvPr/>
          </p:nvSpPr>
          <p:spPr>
            <a:xfrm>
              <a:off x="912405" y="3251532"/>
              <a:ext cx="3382193" cy="2487811"/>
            </a:xfrm>
            <a:prstGeom prst="rect">
              <a:avLst/>
            </a:prstGeom>
            <a:noFill/>
            <a:ln/>
          </p:spPr>
          <p:txBody>
            <a:bodyPr wrap="square" rtlCol="0" anchor="ctr"/>
            <a:lstStyle/>
            <a:p>
              <a:pPr marL="0" indent="0">
                <a:lnSpc>
                  <a:spcPts val="2799"/>
                </a:lnSpc>
                <a:buNone/>
              </a:pPr>
              <a:r>
                <a:rPr lang="en-US" dirty="0">
                  <a:solidFill>
                    <a:srgbClr val="272525"/>
                  </a:solidFill>
                  <a:latin typeface="Lato" pitchFamily="34" charset="0"/>
                  <a:ea typeface="Lato" pitchFamily="34" charset="-122"/>
                  <a:cs typeface="Lato" pitchFamily="34" charset="-120"/>
                </a:rPr>
                <a:t>Popülasyon büyüklüğü, algoritmanın arama gücünü etkiler. Daha büyük popülasyonlar, daha iyi çözümler bulma olasılığını artırır, ancak hesaplama maliyetini de yükseltir.</a:t>
              </a:r>
              <a:endParaRPr lang="en-US" dirty="0"/>
            </a:p>
          </p:txBody>
        </p:sp>
      </p:grpSp>
      <p:grpSp>
        <p:nvGrpSpPr>
          <p:cNvPr id="13" name="Grup 12">
            <a:extLst>
              <a:ext uri="{FF2B5EF4-FFF2-40B4-BE49-F238E27FC236}">
                <a16:creationId xmlns:a16="http://schemas.microsoft.com/office/drawing/2014/main" id="{36133168-044F-610E-5675-96FDDDCD6434}"/>
              </a:ext>
            </a:extLst>
          </p:cNvPr>
          <p:cNvGrpSpPr/>
          <p:nvPr/>
        </p:nvGrpSpPr>
        <p:grpSpPr>
          <a:xfrm>
            <a:off x="5623200" y="2695689"/>
            <a:ext cx="3384001" cy="2838223"/>
            <a:chOff x="5743930" y="2870297"/>
            <a:chExt cx="3384001" cy="2838223"/>
          </a:xfrm>
        </p:grpSpPr>
        <p:sp>
          <p:nvSpPr>
            <p:cNvPr id="7" name="Text 4"/>
            <p:cNvSpPr/>
            <p:nvPr/>
          </p:nvSpPr>
          <p:spPr>
            <a:xfrm>
              <a:off x="5743930" y="2870297"/>
              <a:ext cx="3382193" cy="347186"/>
            </a:xfrm>
            <a:prstGeom prst="rect">
              <a:avLst/>
            </a:prstGeom>
            <a:noFill/>
            <a:ln/>
          </p:spPr>
          <p:txBody>
            <a:bodyPr wrap="none" rtlCol="0" anchor="ctr"/>
            <a:lstStyle/>
            <a:p>
              <a:pPr marL="0" indent="0">
                <a:lnSpc>
                  <a:spcPts val="2734"/>
                </a:lnSpc>
                <a:buNone/>
              </a:pPr>
              <a:r>
                <a:rPr lang="en-US" sz="2187" b="1" dirty="0" err="1">
                  <a:solidFill>
                    <a:srgbClr val="312F2B"/>
                  </a:solidFill>
                  <a:latin typeface="Bahnschrift" panose="020B0502040204020203" pitchFamily="34" charset="0"/>
                  <a:ea typeface="Gelasio" pitchFamily="34" charset="-122"/>
                  <a:cs typeface="Gelasio" pitchFamily="34" charset="-120"/>
                </a:rPr>
                <a:t>ÇAPRAZLAMA</a:t>
              </a:r>
              <a:r>
                <a:rPr lang="en-US" sz="2187" b="1" dirty="0">
                  <a:solidFill>
                    <a:srgbClr val="312F2B"/>
                  </a:solidFill>
                  <a:latin typeface="Bahnschrift" panose="020B0502040204020203" pitchFamily="34" charset="0"/>
                  <a:ea typeface="Gelasio" pitchFamily="34" charset="-122"/>
                  <a:cs typeface="Gelasio" pitchFamily="34" charset="-120"/>
                </a:rPr>
                <a:t> </a:t>
              </a:r>
              <a:r>
                <a:rPr lang="en-US" sz="2187" b="1" dirty="0" err="1">
                  <a:solidFill>
                    <a:srgbClr val="312F2B"/>
                  </a:solidFill>
                  <a:latin typeface="Bahnschrift" panose="020B0502040204020203" pitchFamily="34" charset="0"/>
                  <a:ea typeface="Gelasio" pitchFamily="34" charset="-122"/>
                  <a:cs typeface="Gelasio" pitchFamily="34" charset="-120"/>
                </a:rPr>
                <a:t>ORANI</a:t>
              </a:r>
              <a:endParaRPr lang="en-US" sz="2187" b="1" dirty="0">
                <a:latin typeface="Bahnschrift" panose="020B0502040204020203" pitchFamily="34" charset="0"/>
              </a:endParaRPr>
            </a:p>
          </p:txBody>
        </p:sp>
        <p:sp>
          <p:nvSpPr>
            <p:cNvPr id="8" name="Text 5"/>
            <p:cNvSpPr/>
            <p:nvPr/>
          </p:nvSpPr>
          <p:spPr>
            <a:xfrm>
              <a:off x="5743931" y="3220709"/>
              <a:ext cx="3384000" cy="2487811"/>
            </a:xfrm>
            <a:prstGeom prst="rect">
              <a:avLst/>
            </a:prstGeom>
            <a:noFill/>
            <a:ln/>
          </p:spPr>
          <p:txBody>
            <a:bodyPr wrap="square" rtlCol="0" anchor="ctr"/>
            <a:lstStyle/>
            <a:p>
              <a:pPr marL="0" indent="0">
                <a:lnSpc>
                  <a:spcPts val="2799"/>
                </a:lnSpc>
                <a:buNone/>
              </a:pPr>
              <a:r>
                <a:rPr lang="en-US" dirty="0">
                  <a:solidFill>
                    <a:srgbClr val="272525"/>
                  </a:solidFill>
                  <a:latin typeface="Lato" pitchFamily="34" charset="0"/>
                  <a:ea typeface="Lato" pitchFamily="34" charset="-122"/>
                  <a:cs typeface="Lato" pitchFamily="34" charset="-120"/>
                </a:rPr>
                <a:t>Çaprazlama oranı, yeni nesil kromozomların üretilme sıklığını belirler. Uygun bir çaprazlama oranı, çeşitliliği korurken, iyileşmeyi de hızlandırabilir.</a:t>
              </a:r>
              <a:endParaRPr lang="en-US" dirty="0"/>
            </a:p>
          </p:txBody>
        </p:sp>
      </p:grpSp>
      <p:grpSp>
        <p:nvGrpSpPr>
          <p:cNvPr id="14" name="Grup 13">
            <a:extLst>
              <a:ext uri="{FF2B5EF4-FFF2-40B4-BE49-F238E27FC236}">
                <a16:creationId xmlns:a16="http://schemas.microsoft.com/office/drawing/2014/main" id="{46F79F04-BE97-99AB-E6B2-AC68725BD9C9}"/>
              </a:ext>
            </a:extLst>
          </p:cNvPr>
          <p:cNvGrpSpPr/>
          <p:nvPr/>
        </p:nvGrpSpPr>
        <p:grpSpPr>
          <a:xfrm>
            <a:off x="10194442" y="2695688"/>
            <a:ext cx="3385808" cy="2838224"/>
            <a:chOff x="10194793" y="2870297"/>
            <a:chExt cx="3385808" cy="2838224"/>
          </a:xfrm>
        </p:grpSpPr>
        <p:sp>
          <p:nvSpPr>
            <p:cNvPr id="9" name="Text 6"/>
            <p:cNvSpPr/>
            <p:nvPr/>
          </p:nvSpPr>
          <p:spPr>
            <a:xfrm>
              <a:off x="10194793" y="2870297"/>
              <a:ext cx="3385807" cy="347186"/>
            </a:xfrm>
            <a:prstGeom prst="rect">
              <a:avLst/>
            </a:prstGeom>
            <a:noFill/>
            <a:ln/>
          </p:spPr>
          <p:txBody>
            <a:bodyPr wrap="none" rtlCol="0" anchor="ctr"/>
            <a:lstStyle/>
            <a:p>
              <a:pPr marL="0" indent="0">
                <a:lnSpc>
                  <a:spcPts val="2734"/>
                </a:lnSpc>
                <a:buNone/>
              </a:pPr>
              <a:r>
                <a:rPr lang="en-US" sz="2187" b="1" dirty="0" err="1">
                  <a:solidFill>
                    <a:srgbClr val="312F2B"/>
                  </a:solidFill>
                  <a:latin typeface="Bahnschrift" panose="020B0502040204020203" pitchFamily="34" charset="0"/>
                  <a:ea typeface="Gelasio" pitchFamily="34" charset="-122"/>
                  <a:cs typeface="Gelasio" pitchFamily="34" charset="-120"/>
                </a:rPr>
                <a:t>MUTASYON</a:t>
              </a:r>
              <a:r>
                <a:rPr lang="en-US" sz="2187" b="1" dirty="0">
                  <a:solidFill>
                    <a:srgbClr val="312F2B"/>
                  </a:solidFill>
                  <a:latin typeface="Bahnschrift" panose="020B0502040204020203" pitchFamily="34" charset="0"/>
                  <a:ea typeface="Gelasio" pitchFamily="34" charset="-122"/>
                  <a:cs typeface="Gelasio" pitchFamily="34" charset="-120"/>
                </a:rPr>
                <a:t> </a:t>
              </a:r>
              <a:r>
                <a:rPr lang="en-US" sz="2187" b="1" dirty="0" err="1">
                  <a:solidFill>
                    <a:srgbClr val="312F2B"/>
                  </a:solidFill>
                  <a:latin typeface="Bahnschrift" panose="020B0502040204020203" pitchFamily="34" charset="0"/>
                  <a:ea typeface="Gelasio" pitchFamily="34" charset="-122"/>
                  <a:cs typeface="Gelasio" pitchFamily="34" charset="-120"/>
                </a:rPr>
                <a:t>ORANI</a:t>
              </a:r>
              <a:endParaRPr lang="en-US" sz="2187" b="1" dirty="0">
                <a:latin typeface="Bahnschrift" panose="020B0502040204020203" pitchFamily="34" charset="0"/>
              </a:endParaRPr>
            </a:p>
          </p:txBody>
        </p:sp>
        <p:sp>
          <p:nvSpPr>
            <p:cNvPr id="10" name="Text 7"/>
            <p:cNvSpPr/>
            <p:nvPr/>
          </p:nvSpPr>
          <p:spPr>
            <a:xfrm>
              <a:off x="10196601" y="3220710"/>
              <a:ext cx="3384000" cy="2487811"/>
            </a:xfrm>
            <a:prstGeom prst="rect">
              <a:avLst/>
            </a:prstGeom>
            <a:noFill/>
            <a:ln/>
          </p:spPr>
          <p:txBody>
            <a:bodyPr wrap="square" rtlCol="0" anchor="ctr"/>
            <a:lstStyle/>
            <a:p>
              <a:pPr marL="0" indent="0">
                <a:lnSpc>
                  <a:spcPts val="2799"/>
                </a:lnSpc>
                <a:buNone/>
              </a:pPr>
              <a:r>
                <a:rPr lang="en-US" dirty="0">
                  <a:solidFill>
                    <a:srgbClr val="272525"/>
                  </a:solidFill>
                  <a:latin typeface="Lato" pitchFamily="34" charset="0"/>
                  <a:ea typeface="Lato" pitchFamily="34" charset="-122"/>
                  <a:cs typeface="Lato" pitchFamily="34" charset="-120"/>
                </a:rPr>
                <a:t>Mutasyon oranı, kromozom genlerinde rastgele değişikliklerin yapılma sıklığını kontrol eder. Uygun bir mutasyon oranı, algoritmanın yerel optimumlardan kaçınmasına yardımcı olabilir.</a:t>
              </a:r>
              <a:endParaRPr lang="en-US" dirty="0"/>
            </a:p>
          </p:txBody>
        </p:sp>
      </p:grpSp>
      <p:sp>
        <p:nvSpPr>
          <p:cNvPr id="11" name="Text 8"/>
          <p:cNvSpPr/>
          <p:nvPr/>
        </p:nvSpPr>
        <p:spPr>
          <a:xfrm>
            <a:off x="981102" y="6294757"/>
            <a:ext cx="12668196" cy="1101466"/>
          </a:xfrm>
          <a:prstGeom prst="rect">
            <a:avLst/>
          </a:prstGeom>
          <a:noFill/>
          <a:ln/>
        </p:spPr>
        <p:txBody>
          <a:bodyPr wrap="square" rtlCol="0" anchor="ctr"/>
          <a:lstStyle/>
          <a:p>
            <a:pPr marL="0" indent="0">
              <a:lnSpc>
                <a:spcPts val="2799"/>
              </a:lnSpc>
              <a:buNone/>
            </a:pPr>
            <a:r>
              <a:rPr lang="en-US" dirty="0">
                <a:solidFill>
                  <a:srgbClr val="272525"/>
                </a:solidFill>
                <a:latin typeface="Lato" pitchFamily="34" charset="0"/>
                <a:ea typeface="Lato" pitchFamily="34" charset="-122"/>
                <a:cs typeface="Lato" pitchFamily="34" charset="-120"/>
              </a:rPr>
              <a:t>Genetik Algoritma parametrelerinin optimizasyonu, problem ve uygulama alanına göre önemli bir rol oynar. Doğru ayarlamalar, algoritmanın performansını önemli ölçüde artırabilir.</a:t>
            </a:r>
            <a:endParaRPr lang="en-US" dirty="0"/>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06276"/>
          </a:xfrm>
          <a:prstGeom prst="rect">
            <a:avLst/>
          </a:prstGeom>
          <a:solidFill>
            <a:srgbClr val="FFFFFF">
              <a:alpha val="75000"/>
            </a:srgbClr>
          </a:solidFill>
          <a:ln/>
        </p:spPr>
        <p:txBody>
          <a:bodyPr anchor="ctr"/>
          <a:lstStyle/>
          <a:p>
            <a:endParaRPr lang="tr-TR" dirty="0"/>
          </a:p>
        </p:txBody>
      </p:sp>
      <p:pic>
        <p:nvPicPr>
          <p:cNvPr id="4" name="Image 1" descr="preencoded.png"/>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0" y="0"/>
            <a:ext cx="14630400" cy="1944172"/>
          </a:xfrm>
          <a:prstGeom prst="rect">
            <a:avLst/>
          </a:prstGeom>
        </p:spPr>
      </p:pic>
      <p:sp>
        <p:nvSpPr>
          <p:cNvPr id="5" name="Text 1"/>
          <p:cNvSpPr/>
          <p:nvPr/>
        </p:nvSpPr>
        <p:spPr>
          <a:xfrm>
            <a:off x="919843" y="2514268"/>
            <a:ext cx="12790714" cy="751366"/>
          </a:xfrm>
          <a:prstGeom prst="rect">
            <a:avLst/>
          </a:prstGeom>
          <a:noFill/>
          <a:ln/>
        </p:spPr>
        <p:txBody>
          <a:bodyPr wrap="square" rtlCol="0" anchor="ctr"/>
          <a:lstStyle/>
          <a:p>
            <a:pPr algn="ctr">
              <a:lnSpc>
                <a:spcPts val="5468"/>
              </a:lnSpc>
            </a:pPr>
            <a:r>
              <a:rPr lang="tr-TR" sz="4500" b="1" dirty="0">
                <a:solidFill>
                  <a:srgbClr val="312F2B"/>
                </a:solidFill>
                <a:latin typeface="Bahnschrift" panose="020B0502040204020203" pitchFamily="34" charset="0"/>
                <a:ea typeface="Gelasio" pitchFamily="34" charset="-122"/>
              </a:rPr>
              <a:t>n</a:t>
            </a:r>
            <a:r>
              <a:rPr lang="en-US" sz="4500" b="1" dirty="0">
                <a:solidFill>
                  <a:srgbClr val="312F2B"/>
                </a:solidFill>
                <a:latin typeface="Bahnschrift" panose="020B0502040204020203" pitchFamily="34" charset="0"/>
                <a:ea typeface="Gelasio" pitchFamily="34" charset="-122"/>
              </a:rPr>
              <a:t> </a:t>
            </a:r>
            <a:r>
              <a:rPr lang="en-US" sz="4500" b="1" dirty="0" err="1">
                <a:solidFill>
                  <a:srgbClr val="312F2B"/>
                </a:solidFill>
                <a:latin typeface="Bahnschrift" panose="020B0502040204020203" pitchFamily="34" charset="0"/>
                <a:ea typeface="Gelasio" pitchFamily="34" charset="-122"/>
              </a:rPr>
              <a:t>VEZ</a:t>
            </a:r>
            <a:r>
              <a:rPr lang="tr-TR" sz="4500" b="1" dirty="0">
                <a:solidFill>
                  <a:srgbClr val="312F2B"/>
                </a:solidFill>
                <a:latin typeface="Bahnschrift" panose="020B0502040204020203" pitchFamily="34" charset="0"/>
                <a:ea typeface="Gelasio" pitchFamily="34" charset="-122"/>
              </a:rPr>
              <a:t>İ</a:t>
            </a:r>
            <a:r>
              <a:rPr lang="en-US" sz="4500" b="1" dirty="0">
                <a:solidFill>
                  <a:srgbClr val="312F2B"/>
                </a:solidFill>
                <a:latin typeface="Bahnschrift" panose="020B0502040204020203" pitchFamily="34" charset="0"/>
                <a:ea typeface="Gelasio" pitchFamily="34" charset="-122"/>
              </a:rPr>
              <a:t>R PROBLEM</a:t>
            </a:r>
            <a:r>
              <a:rPr lang="tr-TR" sz="4500" b="1" dirty="0">
                <a:solidFill>
                  <a:srgbClr val="312F2B"/>
                </a:solidFill>
                <a:latin typeface="Bahnschrift" panose="020B0502040204020203" pitchFamily="34" charset="0"/>
                <a:ea typeface="Gelasio" pitchFamily="34" charset="-122"/>
              </a:rPr>
              <a:t>İ</a:t>
            </a:r>
            <a:endParaRPr lang="en-US" sz="4500" b="1" dirty="0">
              <a:solidFill>
                <a:srgbClr val="312F2B"/>
              </a:solidFill>
              <a:latin typeface="Bahnschrift" panose="020B0502040204020203" pitchFamily="34" charset="0"/>
              <a:ea typeface="Gelasio" pitchFamily="34" charset="-122"/>
            </a:endParaRPr>
          </a:p>
        </p:txBody>
      </p:sp>
      <p:sp>
        <p:nvSpPr>
          <p:cNvPr id="6" name="Text 2"/>
          <p:cNvSpPr/>
          <p:nvPr/>
        </p:nvSpPr>
        <p:spPr>
          <a:xfrm>
            <a:off x="759279" y="3835730"/>
            <a:ext cx="13111843" cy="3823854"/>
          </a:xfrm>
          <a:prstGeom prst="rect">
            <a:avLst/>
          </a:prstGeom>
          <a:noFill/>
          <a:ln/>
        </p:spPr>
        <p:txBody>
          <a:bodyPr wrap="square" rtlCol="0" anchor="ctr"/>
          <a:lstStyle/>
          <a:p>
            <a:pPr marL="0" indent="0">
              <a:lnSpc>
                <a:spcPct val="150000"/>
              </a:lnSpc>
              <a:buNone/>
            </a:pPr>
            <a:r>
              <a:rPr lang="en-US" sz="2000" dirty="0" err="1">
                <a:solidFill>
                  <a:srgbClr val="272525"/>
                </a:solidFill>
                <a:latin typeface="Lato" panose="020F0502020204030203" pitchFamily="34" charset="-94"/>
                <a:ea typeface="Lato" pitchFamily="34" charset="-122"/>
                <a:cs typeface="Arial" panose="020B0604020202020204" pitchFamily="34" charset="0"/>
              </a:rPr>
              <a:t>Vezir</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problemi</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bir</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satranç</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tahtası</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üzerinde</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kaç</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vezirin</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birbirini</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tehdit</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etmeden</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yerleştirilebileceğini</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bulmaya</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dayanan</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klasik</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bir</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matematiksel</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bulmacadır</a:t>
            </a:r>
            <a:r>
              <a:rPr lang="en-US" sz="2000" dirty="0">
                <a:solidFill>
                  <a:srgbClr val="272525"/>
                </a:solidFill>
                <a:latin typeface="Lato" panose="020F0502020204030203" pitchFamily="34" charset="-94"/>
                <a:ea typeface="Lato" pitchFamily="34" charset="-122"/>
                <a:cs typeface="Arial" panose="020B0604020202020204" pitchFamily="34" charset="0"/>
              </a:rPr>
              <a:t>. Bir </a:t>
            </a:r>
            <a:r>
              <a:rPr lang="en-US" sz="2000" dirty="0" err="1">
                <a:solidFill>
                  <a:srgbClr val="272525"/>
                </a:solidFill>
                <a:latin typeface="Lato" panose="020F0502020204030203" pitchFamily="34" charset="-94"/>
                <a:ea typeface="Lato" pitchFamily="34" charset="-122"/>
                <a:cs typeface="Arial" panose="020B0604020202020204" pitchFamily="34" charset="0"/>
              </a:rPr>
              <a:t>vezir</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diğer</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vezirleri</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tehdit</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edebileceği</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herhangi</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bir</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yatay</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dikey</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veya</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çapraz</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yönde</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gidebilir</a:t>
            </a:r>
            <a:r>
              <a:rPr lang="en-US" sz="2000" dirty="0">
                <a:solidFill>
                  <a:srgbClr val="272525"/>
                </a:solidFill>
                <a:latin typeface="Lato" panose="020F0502020204030203" pitchFamily="34" charset="-94"/>
                <a:ea typeface="Lato" pitchFamily="34" charset="-122"/>
                <a:cs typeface="Arial" panose="020B0604020202020204" pitchFamily="34" charset="0"/>
              </a:rPr>
              <a:t>. Bu </a:t>
            </a:r>
            <a:r>
              <a:rPr lang="en-US" sz="2000" dirty="0" err="1">
                <a:solidFill>
                  <a:srgbClr val="272525"/>
                </a:solidFill>
                <a:latin typeface="Lato" panose="020F0502020204030203" pitchFamily="34" charset="-94"/>
                <a:ea typeface="Lato" pitchFamily="34" charset="-122"/>
                <a:cs typeface="Arial" panose="020B0604020202020204" pitchFamily="34" charset="0"/>
              </a:rPr>
              <a:t>nedenle</a:t>
            </a:r>
            <a:r>
              <a:rPr lang="en-US" sz="2000" dirty="0">
                <a:solidFill>
                  <a:srgbClr val="272525"/>
                </a:solidFill>
                <a:latin typeface="Lato" panose="020F0502020204030203" pitchFamily="34" charset="-94"/>
                <a:ea typeface="Lato" pitchFamily="34" charset="-122"/>
                <a:cs typeface="Arial" panose="020B0604020202020204" pitchFamily="34" charset="0"/>
              </a:rPr>
              <a:t>, her </a:t>
            </a:r>
            <a:r>
              <a:rPr lang="en-US" sz="2000" dirty="0" err="1">
                <a:solidFill>
                  <a:srgbClr val="272525"/>
                </a:solidFill>
                <a:latin typeface="Lato" panose="020F0502020204030203" pitchFamily="34" charset="-94"/>
                <a:ea typeface="Lato" pitchFamily="34" charset="-122"/>
                <a:cs typeface="Arial" panose="020B0604020202020204" pitchFamily="34" charset="0"/>
              </a:rPr>
              <a:t>vezir</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sütun</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satır</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ve</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çapraz</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olarak</a:t>
            </a:r>
            <a:r>
              <a:rPr lang="en-US" sz="2000" dirty="0">
                <a:solidFill>
                  <a:srgbClr val="272525"/>
                </a:solidFill>
                <a:latin typeface="Lato" panose="020F0502020204030203" pitchFamily="34" charset="-94"/>
                <a:ea typeface="Lato" pitchFamily="34" charset="-122"/>
                <a:cs typeface="Arial" panose="020B0604020202020204" pitchFamily="34" charset="0"/>
              </a:rPr>
              <a:t> her </a:t>
            </a:r>
            <a:r>
              <a:rPr lang="en-US" sz="2000" dirty="0" err="1">
                <a:solidFill>
                  <a:srgbClr val="272525"/>
                </a:solidFill>
                <a:latin typeface="Lato" panose="020F0502020204030203" pitchFamily="34" charset="-94"/>
                <a:ea typeface="Lato" pitchFamily="34" charset="-122"/>
                <a:cs typeface="Arial" panose="020B0604020202020204" pitchFamily="34" charset="0"/>
              </a:rPr>
              <a:t>yöne</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bakabilir.Problem</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şu</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şekilde</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özetlenebilir</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Standart</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8x8</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boyutundaki</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bir</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satranç</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tahtasına</a:t>
            </a:r>
            <a:r>
              <a:rPr lang="en-US" sz="2000" dirty="0">
                <a:solidFill>
                  <a:srgbClr val="272525"/>
                </a:solidFill>
                <a:latin typeface="Lato" panose="020F0502020204030203" pitchFamily="34" charset="-94"/>
                <a:ea typeface="Lato" pitchFamily="34" charset="-122"/>
                <a:cs typeface="Arial" panose="020B0604020202020204" pitchFamily="34" charset="0"/>
              </a:rPr>
              <a:t> 8 </a:t>
            </a:r>
            <a:r>
              <a:rPr lang="en-US" sz="2000" dirty="0" err="1">
                <a:solidFill>
                  <a:srgbClr val="272525"/>
                </a:solidFill>
                <a:latin typeface="Lato" panose="020F0502020204030203" pitchFamily="34" charset="-94"/>
                <a:ea typeface="Lato" pitchFamily="34" charset="-122"/>
                <a:cs typeface="Arial" panose="020B0604020202020204" pitchFamily="34" charset="0"/>
              </a:rPr>
              <a:t>vezir</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yerleştirmeniz</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gerekiyor</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ancak</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hiçbiri</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birbirini</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tehdit</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etmemeli</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Yani</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herhangi</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bir</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vezir</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diğerinin</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bulunduğu</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sütun</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satır</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veya</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çaprazda</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olmamalıdır.Vezirlerin</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yerleştirilmesi</a:t>
            </a:r>
            <a:r>
              <a:rPr lang="en-US" sz="2000" dirty="0">
                <a:solidFill>
                  <a:srgbClr val="272525"/>
                </a:solidFill>
                <a:latin typeface="Lato" panose="020F0502020204030203" pitchFamily="34" charset="-94"/>
                <a:ea typeface="Lato" pitchFamily="34" charset="-122"/>
                <a:cs typeface="Arial" panose="020B0604020202020204" pitchFamily="34" charset="0"/>
              </a:rPr>
              <a:t>, her </a:t>
            </a:r>
            <a:r>
              <a:rPr lang="en-US" sz="2000" dirty="0" err="1">
                <a:solidFill>
                  <a:srgbClr val="272525"/>
                </a:solidFill>
                <a:latin typeface="Lato" panose="020F0502020204030203" pitchFamily="34" charset="-94"/>
                <a:ea typeface="Lato" pitchFamily="34" charset="-122"/>
                <a:cs typeface="Arial" panose="020B0604020202020204" pitchFamily="34" charset="0"/>
              </a:rPr>
              <a:t>bir</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vezirin</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tahtada</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yalnızca</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bir</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tane</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olduğundan</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emin</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olarak</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yapılmalıdır</a:t>
            </a:r>
            <a:r>
              <a:rPr lang="en-US" sz="2000" dirty="0">
                <a:solidFill>
                  <a:srgbClr val="272525"/>
                </a:solidFill>
                <a:latin typeface="Lato" panose="020F0502020204030203" pitchFamily="34" charset="-94"/>
                <a:ea typeface="Lato" pitchFamily="34" charset="-122"/>
                <a:cs typeface="Arial" panose="020B0604020202020204" pitchFamily="34" charset="0"/>
              </a:rPr>
              <a:t>. Ve </a:t>
            </a:r>
            <a:r>
              <a:rPr lang="en-US" sz="2000" dirty="0" err="1">
                <a:solidFill>
                  <a:srgbClr val="272525"/>
                </a:solidFill>
                <a:latin typeface="Lato" panose="020F0502020204030203" pitchFamily="34" charset="-94"/>
                <a:ea typeface="Lato" pitchFamily="34" charset="-122"/>
                <a:cs typeface="Arial" panose="020B0604020202020204" pitchFamily="34" charset="0"/>
              </a:rPr>
              <a:t>tabii</a:t>
            </a:r>
            <a:r>
              <a:rPr lang="en-US" sz="2000" dirty="0">
                <a:solidFill>
                  <a:srgbClr val="272525"/>
                </a:solidFill>
                <a:latin typeface="Lato" panose="020F0502020204030203" pitchFamily="34" charset="-94"/>
                <a:ea typeface="Lato" pitchFamily="34" charset="-122"/>
                <a:cs typeface="Arial" panose="020B0604020202020204" pitchFamily="34" charset="0"/>
              </a:rPr>
              <a:t> ki, </a:t>
            </a:r>
            <a:r>
              <a:rPr lang="en-US" sz="2000" dirty="0" err="1">
                <a:solidFill>
                  <a:srgbClr val="272525"/>
                </a:solidFill>
                <a:latin typeface="Lato" panose="020F0502020204030203" pitchFamily="34" charset="-94"/>
                <a:ea typeface="Lato" pitchFamily="34" charset="-122"/>
                <a:cs typeface="Arial" panose="020B0604020202020204" pitchFamily="34" charset="0"/>
              </a:rPr>
              <a:t>hiçbir</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vezir</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bir</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diğerini</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tehdit</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etmemelidir</a:t>
            </a:r>
            <a:r>
              <a:rPr lang="en-US" sz="2000" dirty="0">
                <a:solidFill>
                  <a:srgbClr val="272525"/>
                </a:solidFill>
                <a:latin typeface="Lato" panose="020F0502020204030203" pitchFamily="34" charset="-94"/>
                <a:ea typeface="Lato" pitchFamily="34" charset="-122"/>
                <a:cs typeface="Arial" panose="020B0604020202020204" pitchFamily="34" charset="0"/>
              </a:rPr>
              <a:t>. Bu, </a:t>
            </a:r>
            <a:r>
              <a:rPr lang="en-US" sz="2000" dirty="0" err="1">
                <a:solidFill>
                  <a:srgbClr val="272525"/>
                </a:solidFill>
                <a:latin typeface="Lato" panose="020F0502020204030203" pitchFamily="34" charset="-94"/>
                <a:ea typeface="Lato" pitchFamily="34" charset="-122"/>
                <a:cs typeface="Arial" panose="020B0604020202020204" pitchFamily="34" charset="0"/>
              </a:rPr>
              <a:t>başarılı</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bir</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şekilde</a:t>
            </a:r>
            <a:r>
              <a:rPr lang="en-US" sz="2000" dirty="0">
                <a:solidFill>
                  <a:srgbClr val="272525"/>
                </a:solidFill>
                <a:latin typeface="Lato" panose="020F0502020204030203" pitchFamily="34" charset="-94"/>
                <a:ea typeface="Lato" pitchFamily="34" charset="-122"/>
                <a:cs typeface="Arial" panose="020B0604020202020204" pitchFamily="34" charset="0"/>
              </a:rPr>
              <a:t> 8 </a:t>
            </a:r>
            <a:r>
              <a:rPr lang="en-US" sz="2000" dirty="0" err="1">
                <a:solidFill>
                  <a:srgbClr val="272525"/>
                </a:solidFill>
                <a:latin typeface="Lato" panose="020F0502020204030203" pitchFamily="34" charset="-94"/>
                <a:ea typeface="Lato" pitchFamily="34" charset="-122"/>
                <a:cs typeface="Arial" panose="020B0604020202020204" pitchFamily="34" charset="0"/>
              </a:rPr>
              <a:t>vezirin</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yerleştirilmesiyle</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ilgili</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matematiksel</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bir</a:t>
            </a:r>
            <a:r>
              <a:rPr lang="en-US" sz="2000" dirty="0">
                <a:solidFill>
                  <a:srgbClr val="272525"/>
                </a:solidFill>
                <a:latin typeface="Lato" panose="020F0502020204030203" pitchFamily="34" charset="-94"/>
                <a:ea typeface="Lato" pitchFamily="34" charset="-122"/>
                <a:cs typeface="Arial" panose="020B0604020202020204" pitchFamily="34" charset="0"/>
              </a:rPr>
              <a:t> </a:t>
            </a:r>
            <a:r>
              <a:rPr lang="en-US" sz="2000" dirty="0" err="1">
                <a:solidFill>
                  <a:srgbClr val="272525"/>
                </a:solidFill>
                <a:latin typeface="Lato" panose="020F0502020204030203" pitchFamily="34" charset="-94"/>
                <a:ea typeface="Lato" pitchFamily="34" charset="-122"/>
                <a:cs typeface="Arial" panose="020B0604020202020204" pitchFamily="34" charset="0"/>
              </a:rPr>
              <a:t>bulmacadır</a:t>
            </a:r>
            <a:r>
              <a:rPr lang="en-US" sz="2000" dirty="0">
                <a:solidFill>
                  <a:srgbClr val="272525"/>
                </a:solidFill>
                <a:latin typeface="Lato" panose="020F0502020204030203" pitchFamily="34" charset="-94"/>
                <a:ea typeface="Lato" pitchFamily="34" charset="-122"/>
                <a:cs typeface="Arial" panose="020B0604020202020204" pitchFamily="34" charset="0"/>
              </a:rPr>
              <a:t>.</a:t>
            </a:r>
            <a:endParaRPr lang="en-US" sz="2000" dirty="0">
              <a:latin typeface="Lato" panose="020F0502020204030203" pitchFamily="34" charset="-94"/>
              <a:cs typeface="Arial" panose="020B0604020202020204" pitchFamily="34" charset="0"/>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65098"/>
            </a:srgbClr>
          </a:solidFill>
          <a:ln/>
        </p:spPr>
        <p:txBody>
          <a:bodyPr anchor="ctr"/>
          <a:lstStyle/>
          <a:p>
            <a:endParaRPr lang="tr-TR"/>
          </a:p>
        </p:txBody>
      </p:sp>
      <p:sp>
        <p:nvSpPr>
          <p:cNvPr id="4" name="Text 1"/>
          <p:cNvSpPr/>
          <p:nvPr/>
        </p:nvSpPr>
        <p:spPr>
          <a:xfrm>
            <a:off x="0" y="226814"/>
            <a:ext cx="10402785" cy="1388745"/>
          </a:xfrm>
          <a:prstGeom prst="rect">
            <a:avLst/>
          </a:prstGeom>
          <a:noFill/>
          <a:ln/>
        </p:spPr>
        <p:txBody>
          <a:bodyPr wrap="square" rtlCol="0" anchor="ctr"/>
          <a:lstStyle/>
          <a:p>
            <a:pPr algn="ctr">
              <a:lnSpc>
                <a:spcPts val="5468"/>
              </a:lnSpc>
            </a:pPr>
            <a:r>
              <a:rPr lang="en-US" sz="4500" b="1" dirty="0">
                <a:solidFill>
                  <a:srgbClr val="312F2B"/>
                </a:solidFill>
                <a:latin typeface="Bahnschrift" panose="020B0502040204020203" pitchFamily="34" charset="0"/>
                <a:ea typeface="Gelasio" pitchFamily="34" charset="-122"/>
              </a:rPr>
              <a:t>Genetik Algoritma ile n </a:t>
            </a:r>
            <a:r>
              <a:rPr lang="en-US" sz="4500" b="1" dirty="0" err="1">
                <a:solidFill>
                  <a:srgbClr val="312F2B"/>
                </a:solidFill>
                <a:latin typeface="Bahnschrift" panose="020B0502040204020203" pitchFamily="34" charset="0"/>
                <a:ea typeface="Gelasio" pitchFamily="34" charset="-122"/>
              </a:rPr>
              <a:t>Vezir</a:t>
            </a:r>
            <a:r>
              <a:rPr lang="en-US" sz="4500" b="1" dirty="0">
                <a:solidFill>
                  <a:srgbClr val="312F2B"/>
                </a:solidFill>
                <a:latin typeface="Bahnschrift" panose="020B0502040204020203" pitchFamily="34" charset="0"/>
                <a:ea typeface="Gelasio" pitchFamily="34" charset="-122"/>
              </a:rPr>
              <a:t> </a:t>
            </a:r>
            <a:r>
              <a:rPr lang="en-US" sz="4500" b="1" dirty="0" err="1">
                <a:solidFill>
                  <a:srgbClr val="312F2B"/>
                </a:solidFill>
                <a:latin typeface="Bahnschrift" panose="020B0502040204020203" pitchFamily="34" charset="0"/>
                <a:ea typeface="Gelasio" pitchFamily="34" charset="-122"/>
              </a:rPr>
              <a:t>Problemi</a:t>
            </a:r>
            <a:r>
              <a:rPr lang="tr-TR" sz="4500" b="1" dirty="0" err="1">
                <a:solidFill>
                  <a:srgbClr val="312F2B"/>
                </a:solidFill>
                <a:latin typeface="Bahnschrift" panose="020B0502040204020203" pitchFamily="34" charset="0"/>
                <a:ea typeface="Gelasio" pitchFamily="34" charset="-122"/>
              </a:rPr>
              <a:t>nin</a:t>
            </a:r>
            <a:r>
              <a:rPr lang="tr-TR" sz="4500" b="1" dirty="0">
                <a:solidFill>
                  <a:srgbClr val="312F2B"/>
                </a:solidFill>
                <a:latin typeface="Bahnschrift" panose="020B0502040204020203" pitchFamily="34" charset="0"/>
                <a:ea typeface="Gelasio" pitchFamily="34" charset="-122"/>
              </a:rPr>
              <a:t> Adım Adım Çözümü</a:t>
            </a:r>
            <a:endParaRPr lang="en-US" sz="4500" b="1" dirty="0">
              <a:solidFill>
                <a:srgbClr val="312F2B"/>
              </a:solidFill>
              <a:latin typeface="Bahnschrift" panose="020B0502040204020203" pitchFamily="34" charset="0"/>
              <a:ea typeface="Gelasio" pitchFamily="34" charset="-122"/>
            </a:endParaRPr>
          </a:p>
        </p:txBody>
      </p:sp>
      <p:sp>
        <p:nvSpPr>
          <p:cNvPr id="8" name="Text 5"/>
          <p:cNvSpPr/>
          <p:nvPr/>
        </p:nvSpPr>
        <p:spPr>
          <a:xfrm>
            <a:off x="338446" y="1866545"/>
            <a:ext cx="9725891" cy="5024112"/>
          </a:xfrm>
          <a:prstGeom prst="rect">
            <a:avLst/>
          </a:prstGeom>
          <a:noFill/>
          <a:ln/>
        </p:spPr>
        <p:txBody>
          <a:bodyPr wrap="square" rtlCol="0" anchor="ctr"/>
          <a:lstStyle/>
          <a:p>
            <a:pPr marL="285750" indent="-285750">
              <a:lnSpc>
                <a:spcPct val="125000"/>
              </a:lnSpc>
              <a:buFont typeface="Arial" panose="020B0604020202020204" pitchFamily="34" charset="0"/>
              <a:buChar char="•"/>
            </a:pPr>
            <a:r>
              <a:rPr lang="tr-TR" dirty="0">
                <a:latin typeface="Lato" panose="020F0502020204030203" pitchFamily="34" charset="-94"/>
              </a:rPr>
              <a:t>Başlangıçta, popülasyon, rasgele 8 vezir yerleşimi içerecek şekilde oluşturulur. </a:t>
            </a:r>
          </a:p>
          <a:p>
            <a:pPr marL="285750" indent="-285750">
              <a:lnSpc>
                <a:spcPct val="125000"/>
              </a:lnSpc>
              <a:buFont typeface="Arial" panose="020B0604020202020204" pitchFamily="34" charset="0"/>
              <a:buChar char="•"/>
            </a:pPr>
            <a:r>
              <a:rPr lang="tr-TR" dirty="0" err="1">
                <a:latin typeface="Lato" panose="020F0502020204030203" pitchFamily="34" charset="-94"/>
              </a:rPr>
              <a:t>Fitness</a:t>
            </a:r>
            <a:r>
              <a:rPr lang="tr-TR" dirty="0">
                <a:latin typeface="Lato" panose="020F0502020204030203" pitchFamily="34" charset="-94"/>
              </a:rPr>
              <a:t> fonksiyonu, her bir vezirin tehdit ettiği diğer vezir sayısını hesaplar ve toplam tehdit sayısını döndürür. Cezalandırma fonksiyonu, tehdit sayısının tersi olarak hesaplanır. Yani, daha az tehdit edilen vezirler daha yüksek puan alır.</a:t>
            </a:r>
          </a:p>
          <a:p>
            <a:pPr marL="285750" indent="-285750">
              <a:lnSpc>
                <a:spcPct val="125000"/>
              </a:lnSpc>
              <a:buFont typeface="Arial" panose="020B0604020202020204" pitchFamily="34" charset="0"/>
              <a:buChar char="•"/>
            </a:pPr>
            <a:r>
              <a:rPr lang="tr-TR" dirty="0">
                <a:latin typeface="Lato" panose="020F0502020204030203" pitchFamily="34" charset="-94"/>
              </a:rPr>
              <a:t>Seçim işlemi, </a:t>
            </a:r>
            <a:r>
              <a:rPr lang="tr-TR" dirty="0" err="1">
                <a:latin typeface="Lato" panose="020F0502020204030203" pitchFamily="34" charset="-94"/>
              </a:rPr>
              <a:t>fitness</a:t>
            </a:r>
            <a:r>
              <a:rPr lang="tr-TR" dirty="0">
                <a:latin typeface="Lato" panose="020F0502020204030203" pitchFamily="34" charset="-94"/>
              </a:rPr>
              <a:t> değerine göre turnuva seçimi kullanarak yapılır. Popülasyonun en iyi çözümleri seçilir ve ebeveyn olarak atanır.</a:t>
            </a:r>
          </a:p>
          <a:p>
            <a:pPr marL="285750" indent="-285750">
              <a:lnSpc>
                <a:spcPct val="125000"/>
              </a:lnSpc>
              <a:buFont typeface="Arial" panose="020B0604020202020204" pitchFamily="34" charset="0"/>
              <a:buChar char="•"/>
            </a:pPr>
            <a:r>
              <a:rPr lang="tr-TR" dirty="0">
                <a:latin typeface="Lato" panose="020F0502020204030203" pitchFamily="34" charset="-94"/>
              </a:rPr>
              <a:t>Çaprazlama işlemi, bir ebeveyn çiftinin rastgele seçilen noktalarından bölünür ve çocuklar oluşturulur. Bu örnekte, permütasyon çaprazlama yöntemi kullanılır.</a:t>
            </a:r>
          </a:p>
          <a:p>
            <a:pPr marL="285750" indent="-285750">
              <a:lnSpc>
                <a:spcPct val="125000"/>
              </a:lnSpc>
              <a:buFont typeface="Arial" panose="020B0604020202020204" pitchFamily="34" charset="0"/>
              <a:buChar char="•"/>
            </a:pPr>
            <a:r>
              <a:rPr lang="tr-TR" dirty="0">
                <a:latin typeface="Lato" panose="020F0502020204030203" pitchFamily="34" charset="-94"/>
              </a:rPr>
              <a:t>Mutasyon işlemi, popülasyonun belirli bir yüzdesinde, rastgele bir yerde veya iki vezirin yerini değiştirerek yapılır.</a:t>
            </a:r>
          </a:p>
          <a:p>
            <a:pPr marL="285750" indent="-285750">
              <a:lnSpc>
                <a:spcPct val="125000"/>
              </a:lnSpc>
              <a:buFont typeface="Arial" panose="020B0604020202020204" pitchFamily="34" charset="0"/>
              <a:buChar char="•"/>
            </a:pPr>
            <a:r>
              <a:rPr lang="tr-TR" dirty="0">
                <a:latin typeface="Lato" panose="020F0502020204030203" pitchFamily="34" charset="-94"/>
              </a:rPr>
              <a:t>Yeni popülasyon, ebeveynler ve çocuklar arasından seçilerek oluşturulur. Seçim işlemi, </a:t>
            </a:r>
            <a:r>
              <a:rPr lang="tr-TR" dirty="0" err="1">
                <a:latin typeface="Lato" panose="020F0502020204030203" pitchFamily="34" charset="-94"/>
              </a:rPr>
              <a:t>fitness</a:t>
            </a:r>
            <a:r>
              <a:rPr lang="tr-TR" dirty="0">
                <a:latin typeface="Lato" panose="020F0502020204030203" pitchFamily="34" charset="-94"/>
              </a:rPr>
              <a:t> değerine göre turnuva seçimi kullanarak yapılır.</a:t>
            </a:r>
          </a:p>
          <a:p>
            <a:pPr marL="285750" indent="-285750">
              <a:lnSpc>
                <a:spcPct val="125000"/>
              </a:lnSpc>
              <a:buFont typeface="Arial" panose="020B0604020202020204" pitchFamily="34" charset="0"/>
              <a:buChar char="•"/>
            </a:pPr>
            <a:r>
              <a:rPr lang="tr-TR" dirty="0">
                <a:latin typeface="Lato" panose="020F0502020204030203" pitchFamily="34" charset="-94"/>
              </a:rPr>
              <a:t>Popülasyon, belirli bir iterasyon sayısı veya belirli bir süre boyunca değişmediğinde durur.</a:t>
            </a:r>
            <a:endParaRPr lang="en-US" dirty="0">
              <a:latin typeface="Lato" panose="020F0502020204030203" pitchFamily="34" charset="-94"/>
            </a:endParaRPr>
          </a:p>
        </p:txBody>
      </p:sp>
      <p:sp>
        <p:nvSpPr>
          <p:cNvPr id="13" name="Text 5">
            <a:extLst>
              <a:ext uri="{FF2B5EF4-FFF2-40B4-BE49-F238E27FC236}">
                <a16:creationId xmlns:a16="http://schemas.microsoft.com/office/drawing/2014/main" id="{A376A481-95ED-E71A-800D-9ADFDE4EAD28}"/>
              </a:ext>
            </a:extLst>
          </p:cNvPr>
          <p:cNvSpPr/>
          <p:nvPr/>
        </p:nvSpPr>
        <p:spPr>
          <a:xfrm>
            <a:off x="2559933" y="6884859"/>
            <a:ext cx="5125382" cy="1096155"/>
          </a:xfrm>
          <a:prstGeom prst="rect">
            <a:avLst/>
          </a:prstGeom>
          <a:noFill/>
          <a:ln/>
        </p:spPr>
        <p:txBody>
          <a:bodyPr wrap="square" rtlCol="0" anchor="ctr"/>
          <a:lstStyle/>
          <a:p>
            <a:pPr marL="285750" indent="-285750">
              <a:lnSpc>
                <a:spcPts val="2799"/>
              </a:lnSpc>
              <a:buFont typeface="Arial" panose="020B0604020202020204" pitchFamily="34" charset="0"/>
              <a:buChar char="•"/>
            </a:pPr>
            <a:endParaRPr lang="en-US" dirty="0"/>
          </a:p>
        </p:txBody>
      </p:sp>
      <p:sp>
        <p:nvSpPr>
          <p:cNvPr id="14" name="Metin kutusu 13">
            <a:extLst>
              <a:ext uri="{FF2B5EF4-FFF2-40B4-BE49-F238E27FC236}">
                <a16:creationId xmlns:a16="http://schemas.microsoft.com/office/drawing/2014/main" id="{270B0D3F-879B-141F-34C8-E52533D1429B}"/>
              </a:ext>
            </a:extLst>
          </p:cNvPr>
          <p:cNvSpPr txBox="1"/>
          <p:nvPr/>
        </p:nvSpPr>
        <p:spPr>
          <a:xfrm>
            <a:off x="0" y="6884859"/>
            <a:ext cx="10402785" cy="461665"/>
          </a:xfrm>
          <a:prstGeom prst="rect">
            <a:avLst/>
          </a:prstGeom>
          <a:noFill/>
        </p:spPr>
        <p:txBody>
          <a:bodyPr wrap="square" rtlCol="0" anchor="ctr">
            <a:spAutoFit/>
          </a:bodyPr>
          <a:lstStyle/>
          <a:p>
            <a:pPr algn="ctr"/>
            <a:r>
              <a:rPr lang="tr-TR" sz="2400" b="1" dirty="0"/>
              <a:t>n Vezir Problemi </a:t>
            </a:r>
            <a:r>
              <a:rPr lang="tr-TR" sz="2400" b="1" dirty="0" err="1"/>
              <a:t>C#’da</a:t>
            </a:r>
            <a:r>
              <a:rPr lang="tr-TR" sz="2400" b="1" dirty="0"/>
              <a:t> detaylıca gösterilecektir.</a:t>
            </a:r>
          </a:p>
        </p:txBody>
      </p:sp>
      <p:pic>
        <p:nvPicPr>
          <p:cNvPr id="6" name="Resim 5" descr="satranç taşı, salon oyun ve sporları, satranç, masa oyunu içeren bir resim&#10;&#10;Açıklama otomatik olarak oluşturuldu">
            <a:extLst>
              <a:ext uri="{FF2B5EF4-FFF2-40B4-BE49-F238E27FC236}">
                <a16:creationId xmlns:a16="http://schemas.microsoft.com/office/drawing/2014/main" id="{CA1361E9-8B15-F79A-3E0F-751952F16D04}"/>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29428" r="36286"/>
          <a:stretch/>
        </p:blipFill>
        <p:spPr>
          <a:xfrm>
            <a:off x="10402785" y="4619"/>
            <a:ext cx="4227615" cy="8220362"/>
          </a:xfrm>
          <a:prstGeom prst="rect">
            <a:avLst/>
          </a:prstGeom>
        </p:spPr>
      </p:pic>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561</TotalTime>
  <Words>1088</Words>
  <Application>Microsoft Office PowerPoint</Application>
  <PresentationFormat>Özel</PresentationFormat>
  <Paragraphs>91</Paragraphs>
  <Slides>11</Slides>
  <Notes>10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11</vt:i4>
      </vt:variant>
    </vt:vector>
  </HeadingPairs>
  <TitlesOfParts>
    <vt:vector size="17" baseType="lpstr">
      <vt:lpstr>Arial</vt:lpstr>
      <vt:lpstr>Bahnschrift</vt:lpstr>
      <vt:lpstr>Gelasio</vt:lpstr>
      <vt:lpstr>Lato</vt:lpstr>
      <vt:lpstr>Univers Condensed Light (Gövde)</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KAAN KAYSERILI</cp:lastModifiedBy>
  <cp:revision>34</cp:revision>
  <dcterms:created xsi:type="dcterms:W3CDTF">2024-04-16T18:41:48Z</dcterms:created>
  <dcterms:modified xsi:type="dcterms:W3CDTF">2024-04-18T20:55:17Z</dcterms:modified>
</cp:coreProperties>
</file>